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56" r:id="rId2"/>
    <p:sldId id="274" r:id="rId3"/>
    <p:sldId id="275" r:id="rId4"/>
    <p:sldId id="290" r:id="rId5"/>
    <p:sldId id="259" r:id="rId6"/>
    <p:sldId id="260" r:id="rId7"/>
    <p:sldId id="261" r:id="rId8"/>
    <p:sldId id="262" r:id="rId9"/>
    <p:sldId id="265" r:id="rId10"/>
    <p:sldId id="263" r:id="rId11"/>
    <p:sldId id="276" r:id="rId12"/>
    <p:sldId id="280" r:id="rId13"/>
    <p:sldId id="277" r:id="rId14"/>
    <p:sldId id="278" r:id="rId15"/>
    <p:sldId id="279" r:id="rId16"/>
    <p:sldId id="281" r:id="rId17"/>
    <p:sldId id="282" r:id="rId18"/>
    <p:sldId id="283" r:id="rId19"/>
    <p:sldId id="284" r:id="rId20"/>
    <p:sldId id="285" r:id="rId21"/>
    <p:sldId id="286" r:id="rId22"/>
    <p:sldId id="266" r:id="rId23"/>
    <p:sldId id="267" r:id="rId24"/>
    <p:sldId id="270" r:id="rId25"/>
    <p:sldId id="268" r:id="rId26"/>
    <p:sldId id="271" r:id="rId27"/>
    <p:sldId id="272" r:id="rId28"/>
    <p:sldId id="287" r:id="rId29"/>
    <p:sldId id="27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7A0000"/>
    <a:srgbClr val="660033"/>
    <a:srgbClr val="CC0066"/>
    <a:srgbClr val="FF0066"/>
    <a:srgbClr val="0000CC"/>
    <a:srgbClr val="00FF00"/>
    <a:srgbClr val="006600"/>
    <a:srgbClr val="0080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3" autoAdjust="0"/>
    <p:restoredTop sz="91741" autoAdjust="0"/>
  </p:normalViewPr>
  <p:slideViewPr>
    <p:cSldViewPr>
      <p:cViewPr varScale="1">
        <p:scale>
          <a:sx n="74" d="100"/>
          <a:sy n="74" d="100"/>
        </p:scale>
        <p:origin x="112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81CD7-5C37-47B6-A3D1-DD734BD95A05}" type="datetimeFigureOut">
              <a:rPr lang="ru-RU" smtClean="0"/>
              <a:pPr/>
              <a:t>29.04.2016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A37B7-4B91-4585-88AD-A7C5E97CF0E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81CD7-5C37-47B6-A3D1-DD734BD95A05}" type="datetimeFigureOut">
              <a:rPr lang="ru-RU" smtClean="0"/>
              <a:pPr/>
              <a:t>29.04.2016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A37B7-4B91-4585-88AD-A7C5E97CF0E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81CD7-5C37-47B6-A3D1-DD734BD95A05}" type="datetimeFigureOut">
              <a:rPr lang="ru-RU" smtClean="0"/>
              <a:pPr/>
              <a:t>29.04.2016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A37B7-4B91-4585-88AD-A7C5E97CF0E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81CD7-5C37-47B6-A3D1-DD734BD95A05}" type="datetimeFigureOut">
              <a:rPr lang="ru-RU" smtClean="0"/>
              <a:pPr/>
              <a:t>29.04.2016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A37B7-4B91-4585-88AD-A7C5E97CF0E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81CD7-5C37-47B6-A3D1-DD734BD95A05}" type="datetimeFigureOut">
              <a:rPr lang="ru-RU" smtClean="0"/>
              <a:pPr/>
              <a:t>29.04.2016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A37B7-4B91-4585-88AD-A7C5E97CF0E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81CD7-5C37-47B6-A3D1-DD734BD95A05}" type="datetimeFigureOut">
              <a:rPr lang="ru-RU" smtClean="0"/>
              <a:pPr/>
              <a:t>29.04.2016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A37B7-4B91-4585-88AD-A7C5E97CF0E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8851-EAF6-4037-9C70-5A3A14C3969E}" type="datetimeFigureOut">
              <a:rPr lang="ru-RU" smtClean="0"/>
              <a:pPr/>
              <a:t>29.04.2016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844B-2497-431E-8A7F-6E376E6E037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81CD7-5C37-47B6-A3D1-DD734BD95A05}" type="datetimeFigureOut">
              <a:rPr lang="ru-RU" smtClean="0"/>
              <a:pPr/>
              <a:t>29.04.2016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A37B7-4B91-4585-88AD-A7C5E97CF0E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81CD7-5C37-47B6-A3D1-DD734BD95A05}" type="datetimeFigureOut">
              <a:rPr lang="ru-RU" smtClean="0"/>
              <a:pPr/>
              <a:t>29.04.2016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A37B7-4B91-4585-88AD-A7C5E97CF0E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81CD7-5C37-47B6-A3D1-DD734BD95A05}" type="datetimeFigureOut">
              <a:rPr lang="ru-RU" smtClean="0"/>
              <a:pPr/>
              <a:t>29.04.2016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A37B7-4B91-4585-88AD-A7C5E97CF0E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81CD7-5C37-47B6-A3D1-DD734BD95A05}" type="datetimeFigureOut">
              <a:rPr lang="ru-RU" smtClean="0"/>
              <a:pPr/>
              <a:t>29.04.2016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A37B7-4B91-4585-88AD-A7C5E97CF0E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81CD7-5C37-47B6-A3D1-DD734BD95A05}" type="datetimeFigureOut">
              <a:rPr lang="ru-RU" smtClean="0"/>
              <a:pPr/>
              <a:t>29.04.2016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A37B7-4B91-4585-88AD-A7C5E97CF0E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81CD7-5C37-47B6-A3D1-DD734BD95A05}" type="datetimeFigureOut">
              <a:rPr lang="ru-RU" smtClean="0"/>
              <a:pPr/>
              <a:t>29.04.2016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A37B7-4B91-4585-88AD-A7C5E97CF0E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81CD7-5C37-47B6-A3D1-DD734BD95A05}" type="datetimeFigureOut">
              <a:rPr lang="ru-RU" smtClean="0"/>
              <a:pPr/>
              <a:t>29.04.2016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A37B7-4B91-4585-88AD-A7C5E97CF0E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81CD7-5C37-47B6-A3D1-DD734BD95A05}" type="datetimeFigureOut">
              <a:rPr lang="ru-RU" smtClean="0"/>
              <a:pPr/>
              <a:t>29.04.2016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A37B7-4B91-4585-88AD-A7C5E97CF0E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 shadeToTitle="1">
        <a:gradFill flip="none" rotWithShape="1">
          <a:gsLst>
            <a:gs pos="8000">
              <a:srgbClr val="00FF00"/>
            </a:gs>
            <a:gs pos="96175">
              <a:srgbClr val="FF66FF"/>
            </a:gs>
            <a:gs pos="49000">
              <a:srgbClr val="FFFF00"/>
            </a:gs>
            <a:gs pos="75000">
              <a:srgbClr val="FF99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81CD7-5C37-47B6-A3D1-DD734BD95A05}" type="datetimeFigureOut">
              <a:rPr lang="ru-RU" smtClean="0"/>
              <a:pPr/>
              <a:t>29.04.2016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A37B7-4B91-4585-88AD-A7C5E97CF0E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60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gif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gif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29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gif"/><Relationship Id="rId5" Type="http://schemas.openxmlformats.org/officeDocument/2006/relationships/image" Target="../media/image49.gif"/><Relationship Id="rId4" Type="http://schemas.openxmlformats.org/officeDocument/2006/relationships/image" Target="../media/image5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7" Type="http://schemas.openxmlformats.org/officeDocument/2006/relationships/image" Target="../media/image70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eg"/><Relationship Id="rId5" Type="http://schemas.openxmlformats.org/officeDocument/2006/relationships/image" Target="../media/image6.png"/><Relationship Id="rId4" Type="http://schemas.openxmlformats.org/officeDocument/2006/relationships/image" Target="../media/image6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gif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5.png"/><Relationship Id="rId7" Type="http://schemas.openxmlformats.org/officeDocument/2006/relationships/image" Target="../media/image89.gif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gif"/><Relationship Id="rId5" Type="http://schemas.openxmlformats.org/officeDocument/2006/relationships/image" Target="../media/image87.gif"/><Relationship Id="rId10" Type="http://schemas.openxmlformats.org/officeDocument/2006/relationships/image" Target="../media/image82.gif"/><Relationship Id="rId4" Type="http://schemas.openxmlformats.org/officeDocument/2006/relationships/image" Target="../media/image86.gif"/><Relationship Id="rId9" Type="http://schemas.openxmlformats.org/officeDocument/2006/relationships/image" Target="../media/image9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gif"/><Relationship Id="rId3" Type="http://schemas.openxmlformats.org/officeDocument/2006/relationships/image" Target="../media/image92.gif"/><Relationship Id="rId7" Type="http://schemas.openxmlformats.org/officeDocument/2006/relationships/image" Target="../media/image96.gif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gif"/><Relationship Id="rId11" Type="http://schemas.openxmlformats.org/officeDocument/2006/relationships/image" Target="../media/image41.gif"/><Relationship Id="rId5" Type="http://schemas.openxmlformats.org/officeDocument/2006/relationships/image" Target="../media/image94.gif"/><Relationship Id="rId10" Type="http://schemas.openxmlformats.org/officeDocument/2006/relationships/image" Target="../media/image99.gif"/><Relationship Id="rId4" Type="http://schemas.openxmlformats.org/officeDocument/2006/relationships/image" Target="../media/image93.gif"/><Relationship Id="rId9" Type="http://schemas.openxmlformats.org/officeDocument/2006/relationships/image" Target="../media/image9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gif"/><Relationship Id="rId3" Type="http://schemas.openxmlformats.org/officeDocument/2006/relationships/image" Target="../media/image101.gif"/><Relationship Id="rId7" Type="http://schemas.openxmlformats.org/officeDocument/2006/relationships/image" Target="../media/image105.gif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gif"/><Relationship Id="rId5" Type="http://schemas.openxmlformats.org/officeDocument/2006/relationships/image" Target="../media/image103.gif"/><Relationship Id="rId10" Type="http://schemas.openxmlformats.org/officeDocument/2006/relationships/image" Target="../media/image79.png"/><Relationship Id="rId4" Type="http://schemas.openxmlformats.org/officeDocument/2006/relationships/image" Target="../media/image102.gif"/><Relationship Id="rId9" Type="http://schemas.openxmlformats.org/officeDocument/2006/relationships/image" Target="../media/image10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gif"/><Relationship Id="rId3" Type="http://schemas.openxmlformats.org/officeDocument/2006/relationships/image" Target="../media/image99.gif"/><Relationship Id="rId7" Type="http://schemas.openxmlformats.org/officeDocument/2006/relationships/image" Target="../media/image111.gi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gif"/><Relationship Id="rId11" Type="http://schemas.openxmlformats.org/officeDocument/2006/relationships/image" Target="../media/image115.jpeg"/><Relationship Id="rId5" Type="http://schemas.openxmlformats.org/officeDocument/2006/relationships/image" Target="../media/image109.gif"/><Relationship Id="rId10" Type="http://schemas.openxmlformats.org/officeDocument/2006/relationships/image" Target="../media/image114.jpeg"/><Relationship Id="rId4" Type="http://schemas.openxmlformats.org/officeDocument/2006/relationships/image" Target="../media/image38.gif"/><Relationship Id="rId9" Type="http://schemas.openxmlformats.org/officeDocument/2006/relationships/image" Target="../media/image11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7.gif"/><Relationship Id="rId7" Type="http://schemas.openxmlformats.org/officeDocument/2006/relationships/image" Target="../media/image121.gi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0.jpeg"/><Relationship Id="rId5" Type="http://schemas.openxmlformats.org/officeDocument/2006/relationships/image" Target="../media/image119.gif"/><Relationship Id="rId4" Type="http://schemas.openxmlformats.org/officeDocument/2006/relationships/image" Target="../media/image118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gif"/><Relationship Id="rId3" Type="http://schemas.openxmlformats.org/officeDocument/2006/relationships/image" Target="../media/image122.jpeg"/><Relationship Id="rId7" Type="http://schemas.openxmlformats.org/officeDocument/2006/relationships/image" Target="../media/image72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10" Type="http://schemas.openxmlformats.org/officeDocument/2006/relationships/image" Target="../media/image128.jpeg"/><Relationship Id="rId4" Type="http://schemas.openxmlformats.org/officeDocument/2006/relationships/image" Target="../media/image123.jpeg"/><Relationship Id="rId9" Type="http://schemas.openxmlformats.org/officeDocument/2006/relationships/image" Target="../media/image1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gi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gif"/><Relationship Id="rId5" Type="http://schemas.openxmlformats.org/officeDocument/2006/relationships/image" Target="../media/image132.gif"/><Relationship Id="rId4" Type="http://schemas.openxmlformats.org/officeDocument/2006/relationships/image" Target="../media/image13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gif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7.png"/><Relationship Id="rId5" Type="http://schemas.openxmlformats.org/officeDocument/2006/relationships/image" Target="../media/image136.jpeg"/><Relationship Id="rId10" Type="http://schemas.openxmlformats.org/officeDocument/2006/relationships/image" Target="../media/image140.gif"/><Relationship Id="rId4" Type="http://schemas.openxmlformats.org/officeDocument/2006/relationships/image" Target="../media/image135.jpeg"/><Relationship Id="rId9" Type="http://schemas.openxmlformats.org/officeDocument/2006/relationships/image" Target="../media/image13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5.gif"/><Relationship Id="rId5" Type="http://schemas.openxmlformats.org/officeDocument/2006/relationships/image" Target="../media/image144.gif"/><Relationship Id="rId4" Type="http://schemas.openxmlformats.org/officeDocument/2006/relationships/image" Target="../media/image14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gif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png"/><Relationship Id="rId5" Type="http://schemas.openxmlformats.org/officeDocument/2006/relationships/image" Target="../media/image148.gif"/><Relationship Id="rId4" Type="http://schemas.openxmlformats.org/officeDocument/2006/relationships/image" Target="../media/image14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7" Type="http://schemas.openxmlformats.org/officeDocument/2006/relationships/image" Target="../media/image151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gif"/><Relationship Id="rId5" Type="http://schemas.openxmlformats.org/officeDocument/2006/relationships/image" Target="../media/image149.gif"/><Relationship Id="rId4" Type="http://schemas.openxmlformats.org/officeDocument/2006/relationships/image" Target="../media/image8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gif"/><Relationship Id="rId2" Type="http://schemas.openxmlformats.org/officeDocument/2006/relationships/image" Target="../media/image11.pn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gif"/><Relationship Id="rId4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gif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46.jpeg"/><Relationship Id="rId7" Type="http://schemas.openxmlformats.org/officeDocument/2006/relationships/image" Target="../media/image50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gif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51423" y="70747"/>
            <a:ext cx="5560183" cy="2751775"/>
          </a:xfrm>
        </p:spPr>
        <p:txBody>
          <a:bodyPr>
            <a:normAutofit fontScale="90000"/>
          </a:bodyPr>
          <a:lstStyle/>
          <a:p>
            <a:r>
              <a:rPr lang="ru-RU" sz="6600" b="1" i="1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Богатый сказками - наш  Коми край.   </a:t>
            </a:r>
            <a:endParaRPr lang="ru-RU" sz="6600" b="1" i="1" dirty="0">
              <a:ln w="22225">
                <a:solidFill>
                  <a:srgbClr val="0070C0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3809" y="4770577"/>
            <a:ext cx="6067798" cy="1178703"/>
          </a:xfrm>
          <a:effectLst>
            <a:outerShdw blurRad="50800" dist="50800" dir="5400000" algn="ctr" rotWithShape="0">
              <a:srgbClr val="FFFF00"/>
            </a:outerShdw>
          </a:effectLst>
        </p:spPr>
        <p:txBody>
          <a:bodyPr>
            <a:normAutofit fontScale="77500" lnSpcReduction="20000"/>
          </a:bodyPr>
          <a:lstStyle/>
          <a:p>
            <a:pPr algn="ctr"/>
            <a:endParaRPr lang="ru-RU" sz="2400" dirty="0" smtClean="0"/>
          </a:p>
          <a:p>
            <a:pPr algn="ctr"/>
            <a:r>
              <a:rPr lang="ru-RU" sz="3800" dirty="0" smtClean="0">
                <a:ln>
                  <a:solidFill>
                    <a:srgbClr val="0000CC"/>
                  </a:solidFill>
                </a:ln>
                <a:latin typeface="Monotype Corsiva" panose="03010101010201010101" pitchFamily="66" charset="0"/>
              </a:rPr>
              <a:t>МБДОУ  Детский сад № 1 «Берёзка»                           </a:t>
            </a:r>
            <a:r>
              <a:rPr lang="ru-RU" sz="3600" dirty="0">
                <a:ln>
                  <a:solidFill>
                    <a:srgbClr val="0000CC"/>
                  </a:solidFill>
                </a:ln>
                <a:latin typeface="Monotype Corsiva" panose="03010101010201010101" pitchFamily="66" charset="0"/>
              </a:rPr>
              <a:t>П</a:t>
            </a:r>
            <a:r>
              <a:rPr lang="ru-RU" sz="3600" dirty="0" smtClean="0">
                <a:ln>
                  <a:solidFill>
                    <a:srgbClr val="0000CC"/>
                  </a:solidFill>
                </a:ln>
                <a:latin typeface="Monotype Corsiva" panose="03010101010201010101" pitchFamily="66" charset="0"/>
              </a:rPr>
              <a:t>одготовила  воспитатель Демидова Р.А</a:t>
            </a:r>
            <a:r>
              <a:rPr lang="ru-RU" sz="3600" dirty="0">
                <a:ln>
                  <a:solidFill>
                    <a:srgbClr val="0000CC"/>
                  </a:solidFill>
                </a:ln>
                <a:latin typeface="Monotype Corsiva" panose="03010101010201010101" pitchFamily="66" charset="0"/>
              </a:rPr>
              <a:t>.</a:t>
            </a:r>
            <a:endParaRPr lang="ru-RU" sz="3600" dirty="0" smtClean="0">
              <a:ln>
                <a:solidFill>
                  <a:srgbClr val="0000CC"/>
                </a:solidFill>
              </a:ln>
              <a:latin typeface="Monotype Corsiva" panose="03010101010201010101" pitchFamily="66" charset="0"/>
            </a:endParaRPr>
          </a:p>
        </p:txBody>
      </p:sp>
      <p:pic>
        <p:nvPicPr>
          <p:cNvPr id="5" name="Рисунок 4" descr="http://zimakomi.ru/sites/default/files/portfolio-img/%D0%9F%D1%83%D1%82%D0%B5%D0%B2%D0%BE%D0%B4%D0%BD%D0%B0%D1%8F%20%D0%B7%D0%B2%D0%B5%D0%B7%D0%B4%D0%B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t="2196" r="2652" b="2400"/>
          <a:stretch/>
        </p:blipFill>
        <p:spPr bwMode="auto">
          <a:xfrm>
            <a:off x="323528" y="844686"/>
            <a:ext cx="3498850" cy="3599815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 descr="http://fony-kartinki.ru/_ph/12/1/143793167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582"/>
            <a:ext cx="198620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mammaul.dagschool.com/_http_schools/1733/Mammaul/admin/ckfinder/core/connector/php/connector.phpfck_user_files/images/dividers_94(1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949280"/>
            <a:ext cx="64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fony-kartinki.ru/_ph/12/1/143793167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174" y="326582"/>
            <a:ext cx="198620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animashki.kak2z.org/pic/13/zvezdia-16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27" y="4306727"/>
            <a:ext cx="1878488" cy="187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fony-kartinki.ru/_ph/12/1/143793167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51" y="0"/>
            <a:ext cx="198620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data22.gallery.ru/albums/gallery/246687-3ac5f-71726856-m750x740-udbd2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9076" r="11411" b="5876"/>
          <a:stretch/>
        </p:blipFill>
        <p:spPr bwMode="auto">
          <a:xfrm>
            <a:off x="5504308" y="362624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28470" y="2822522"/>
            <a:ext cx="4749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Посвящается 95-летию Республики Коми</a:t>
            </a:r>
            <a:endParaRPr lang="ru-RU" sz="20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474">
        <p:blinds dir="vert"/>
      </p:transition>
    </mc:Choice>
    <mc:Fallback xmlns="">
      <p:transition spd="slow" advTm="447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494160" y="492110"/>
            <a:ext cx="2520280" cy="3780420"/>
          </a:xfrm>
          <a:prstGeom prst="ellipse">
            <a:avLst/>
          </a:prstGeom>
          <a:ln w="63500" cap="rnd">
            <a:solidFill>
              <a:srgbClr val="0000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426241" y="253186"/>
            <a:ext cx="4680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Живет в лесу сказочный житель - </a:t>
            </a:r>
            <a:br>
              <a:rPr lang="ru-RU" i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i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Яг-морт</a:t>
            </a:r>
            <a:r>
              <a:rPr lang="ru-RU" i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собирает сладкую ягоду - </a:t>
            </a:r>
            <a:r>
              <a:rPr lang="ru-RU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морошку</a:t>
            </a:r>
            <a:r>
              <a:rPr lang="ru-RU" i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br>
              <a:rPr lang="ru-RU" i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 среди дремучих, непроходимых лесов </a:t>
            </a:r>
            <a:br>
              <a:rPr lang="ru-RU" i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стоит избушка, где давненько поживает </a:t>
            </a:r>
            <a:br>
              <a:rPr lang="ru-RU" i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лесная старушка – </a:t>
            </a:r>
            <a:r>
              <a:rPr lang="ru-RU" i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Ёма</a:t>
            </a:r>
            <a:r>
              <a:rPr lang="ru-RU" i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-баба. </a:t>
            </a:r>
            <a:endParaRPr lang="ru-RU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s21.postimg.org/aoyluln4n/0_c1347_355ae1ed_L.gif"/>
          <p:cNvPicPr>
            <a:picLocks noChangeAspect="1" noChangeArrowheads="1" noCrop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07" y="5666714"/>
            <a:ext cx="4257675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Яг-Морт.  Коми народная легенда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18" y="1740828"/>
            <a:ext cx="3304329" cy="24957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482932" y="3784426"/>
            <a:ext cx="7912841" cy="1949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Яг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-Морт</a:t>
            </a:r>
            <a:endParaRPr lang="ru-RU" sz="2400" u="sng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Ростом он был едва ли не с добрую сосну, и по голосу, по виду — дикий зверь. Лицо, обросшее черной, как смоль, бородой, глаза, налитые кровью и дико сверкающие из–под густых бровей, одежда из невыделанной медвежьей шкуры — вот приметы этого человека, которого чудь назвала </a:t>
            </a:r>
            <a:r>
              <a:rPr lang="ru-RU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Яг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Мортом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Лесным человеком, и название это вполне подходило ему.</a:t>
            </a:r>
            <a:endParaRPr lang="ru-RU" i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http://i12.beon.ru/10/0/2000010/42/72942242/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935"/>
            <a:ext cx="25935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12.beon.ru/10/0/2000010/42/72942242/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928" y="2106245"/>
            <a:ext cx="3052232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i12.beon.ru/10/0/2000010/42/72942242/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096" y="3201976"/>
            <a:ext cx="328395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s21.postimg.org/aoyluln4n/0_c1347_355ae1ed_L.gif"/>
          <p:cNvPicPr>
            <a:picLocks noChangeAspect="1" noChangeArrowheads="1" noCrop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982" y="5636992"/>
            <a:ext cx="4257675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335688" y="573690"/>
            <a:ext cx="2808312" cy="3253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Яг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Морт высок,</a:t>
            </a:r>
            <a:b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добрая ель.</a:t>
            </a:r>
            <a:b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Яг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Морт черен,</a:t>
            </a:r>
            <a:b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уголь в печи.</a:t>
            </a:r>
            <a:b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плачь, сынок,</a:t>
            </a:r>
            <a:b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придет </a:t>
            </a:r>
            <a:r>
              <a:rPr lang="ru-RU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Яг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Морт,</a:t>
            </a:r>
            <a:b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Будешь </a:t>
            </a:r>
            <a:r>
              <a:rPr lang="ru-RU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плакать -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съест </a:t>
            </a:r>
            <a:r>
              <a:rPr lang="ru-RU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тебя.</a:t>
            </a:r>
            <a:endParaRPr lang="ru-RU" sz="2400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1954" y="573690"/>
            <a:ext cx="25202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Яг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Морт </a:t>
            </a:r>
            <a:r>
              <a:rPr lang="ru-RU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ыджыд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кыдз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бур коз,</a:t>
            </a:r>
            <a:b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Яг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жорт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съöд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кыдз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пач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шом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 </a:t>
            </a:r>
            <a:r>
              <a:rPr lang="ru-RU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бöрд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пиö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Яг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Морт </a:t>
            </a:r>
            <a:r>
              <a:rPr lang="ru-RU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воас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Кутан </a:t>
            </a:r>
            <a:r>
              <a:rPr lang="ru-RU" sz="24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бöрдны</a:t>
            </a:r>
            <a:r>
              <a:rPr lang="ru-RU" sz="24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тэнö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сёяс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 </a:t>
            </a:r>
            <a:endParaRPr lang="ru-RU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www.m.virtualrm.spb.ru/files/images/%20%D0%B8%20%D0%AF%D0%B3-%D0%9C%D0%BE%D1%80%D1%82.%20%D0%98%D0%B7%20%D1%81%D0%B5%D1%80%D0%B8%D0%B8%20%C2%AB%D0%9F%D1%80%D0%B5%D0%B4%D0%B0%D0%BD%D0%B8%D0%B5%20%D0%BE%20%D0%AF%D0%B3-%D0%9C%D0%BE%D1%80%D1%82%D0%B5%C2%B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127" y="951041"/>
            <a:ext cx="3334232" cy="229228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scene3d>
            <a:camera prst="obliqueTop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71077" y="86947"/>
            <a:ext cx="48385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ln w="6600">
                  <a:solidFill>
                    <a:srgbClr val="FF3300"/>
                  </a:solidFill>
                  <a:prstDash val="solid"/>
                </a:ln>
                <a:solidFill>
                  <a:srgbClr val="008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Герои легенд и сказаний </a:t>
            </a:r>
            <a:endParaRPr lang="ru-RU" sz="3200" b="1" i="1" dirty="0">
              <a:ln w="6600">
                <a:solidFill>
                  <a:srgbClr val="FF3300"/>
                </a:solidFill>
                <a:prstDash val="solid"/>
              </a:ln>
              <a:solidFill>
                <a:srgbClr val="008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«Победа» художник: Игнатов Василий Георгиевич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76785"/>
            <a:ext cx="3384376" cy="24108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4146224" y="3810860"/>
            <a:ext cx="47052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0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трудной схватке </a:t>
            </a:r>
            <a:r>
              <a:rPr lang="ru-RU" sz="20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Туган</a:t>
            </a:r>
            <a:r>
              <a:rPr lang="ru-RU" sz="20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товарищами одолели </a:t>
            </a:r>
            <a:r>
              <a:rPr lang="ru-RU" sz="20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Яг-Морта</a:t>
            </a:r>
            <a:r>
              <a:rPr lang="ru-RU" sz="20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сожгли находящуюся в пещере награбленную добычу, а саму её засыпали. С тех пор каждый, проходящий мимо этого места, должен был бросить на него камень или палку, а затем плюнуть.</a:t>
            </a:r>
            <a:r>
              <a:rPr lang="ru-RU" sz="20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b="1" i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://graphics.desivalley.com/wp-content/uploads/2010/09/pink-profile-1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349" y="3302868"/>
            <a:ext cx="409575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s19.radikal.ru/i192/1011/a1/f1a4488cbf2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099" y="6257138"/>
            <a:ext cx="3810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979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0"/>
            <a:ext cx="3394720" cy="78296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n w="6600">
                  <a:solidFill>
                    <a:srgbClr val="FF3300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Богатыри </a:t>
            </a:r>
            <a:endParaRPr lang="ru-RU" b="1" i="1" dirty="0">
              <a:ln w="6600">
                <a:solidFill>
                  <a:srgbClr val="FF3300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://cs307613.vk.me/v307613246/cdb1/h_C0NWb4y7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9" y="1373301"/>
            <a:ext cx="3148626" cy="24997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390236" y="782960"/>
            <a:ext cx="5724128" cy="364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Пера был чудо-богатырем, 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него была нечеловеческая сила, наверное. Пера мог один поднять по 12 стволов деревьев, сдвигал с места повозки с поклажей, которые были тяжелы даже для лошади! Он мог передвигаться быстрее саней, мог бросить большой камень весом в 100 кг! А как он кушал! У него был и нечеловеческий аппетит: за раз он мог съесть десяток порций пельменей и выпить бадью вина.</a:t>
            </a:r>
            <a:b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Сила Пера направлена на защиту обездоленных и униженных сородичей. В характере Пера-богатыря воспета, возвеличена беспредельная любовь к лесному простору. Он – лесной житель, охотник. </a:t>
            </a:r>
            <a:endParaRPr lang="ru-RU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Символ прародителей народа из Прилузья установлен на берегу Дуная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86" y="4431652"/>
            <a:ext cx="2509936" cy="22877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94499" y="4927076"/>
            <a:ext cx="5015261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</a:t>
            </a:r>
            <a:r>
              <a:rPr lang="ru-RU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коми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мифологии, дочь Солнца </a:t>
            </a:r>
            <a:r>
              <a:rPr lang="ru-RU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Зарань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спустилась по радуге на </a:t>
            </a:r>
            <a:r>
              <a:rPr lang="ru-RU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прилузскую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землю к Пере - сыну природы, рожденному </a:t>
            </a:r>
            <a:r>
              <a:rPr lang="ru-RU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коми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пармой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 них появились семь сыновей и семь дочерей. От детей </a:t>
            </a:r>
            <a:r>
              <a:rPr lang="ru-RU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Перы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Зарни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берёт начало род </a:t>
            </a:r>
            <a:r>
              <a:rPr lang="ru-RU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прилузцев</a:t>
            </a:r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://bpsiam.com/images/124750rx6sc1mkfz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9" y="198119"/>
            <a:ext cx="3708590" cy="155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playcast.ru/uploads/2015/04/27/1335220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35" y="95868"/>
            <a:ext cx="379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ttp://img3.proshkolu.ru/content/media/pic/std/3000000/2332000/2331191-d20cfbff9c0e60f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76" y="4263900"/>
            <a:ext cx="2864974" cy="64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://cs9796.vk.me/g23799122/a_2584ad25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00" r="3000" b="5501"/>
          <a:stretch/>
        </p:blipFill>
        <p:spPr bwMode="auto">
          <a:xfrm>
            <a:off x="8042948" y="5805214"/>
            <a:ext cx="859790" cy="827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://cs9796.vk.me/g23799122/a_2584ad25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00" r="3000" b="5501"/>
          <a:stretch/>
        </p:blipFill>
        <p:spPr bwMode="auto">
          <a:xfrm>
            <a:off x="8042948" y="4318046"/>
            <a:ext cx="859790" cy="827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http://cs9796.vk.me/g23799122/a_2584ad25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00" r="3000" b="5501"/>
          <a:stretch/>
        </p:blipFill>
        <p:spPr bwMode="auto">
          <a:xfrm>
            <a:off x="8042948" y="5064636"/>
            <a:ext cx="859790" cy="827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http://cs9796.vk.me/g23799122/a_2584ad25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00" r="3000" b="5501"/>
          <a:stretch/>
        </p:blipFill>
        <p:spPr bwMode="auto">
          <a:xfrm>
            <a:off x="8042948" y="104780"/>
            <a:ext cx="859790" cy="827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http://cs9796.vk.me/g23799122/a_2584ad25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00" r="3000" b="5501"/>
          <a:stretch/>
        </p:blipFill>
        <p:spPr bwMode="auto">
          <a:xfrm>
            <a:off x="6515583" y="76837"/>
            <a:ext cx="859790" cy="827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http://cs9796.vk.me/g23799122/a_2584ad25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00" r="3000" b="5501"/>
          <a:stretch/>
        </p:blipFill>
        <p:spPr bwMode="auto">
          <a:xfrm>
            <a:off x="7308304" y="82558"/>
            <a:ext cx="859790" cy="827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563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" y="160722"/>
            <a:ext cx="3178696" cy="490067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Богатырь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Йиркап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://cs307613.vk.me/v307613246/cd95/DaLNPRu6TT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4" y="689554"/>
            <a:ext cx="3384376" cy="249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635896" y="128789"/>
            <a:ext cx="5233392" cy="305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Йиркап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легендарный герой-охотник. Ни один зверь не мог уйти от всесильного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Йиркапа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Охота на лося у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коми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считалась наиболее опасной, чем на медведя. Охотники были убеждены, что убитый лось (как и медведь) мог ожить, если не выполнить определённых ритуальных действий. Удачливым охотникам, как на лося, так и на медведя приписывали безусловное благоволение лесных духов-хозяев, с которыми они находились в тесной связи благодаря своим колдовским способностям</a:t>
            </a:r>
            <a:r>
              <a:rPr lang="ru-RU" sz="85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://cs307613.vk.me/v307613246/cd8e/9G4mnl38GM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89040"/>
            <a:ext cx="3607593" cy="2808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5502102" y="3208406"/>
            <a:ext cx="32981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Богатырь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Кудым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ош</a:t>
            </a: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975" y="3208406"/>
            <a:ext cx="5423127" cy="3517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легенде, </a:t>
            </a:r>
            <a:r>
              <a:rPr lang="ru-RU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Кудым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-Ош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это сын могучей колдуньи и медведя. Он был сыном вождя рода </a:t>
            </a:r>
            <a:r>
              <a:rPr lang="ru-RU" sz="16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иньвенских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коми-пермяков, который одновременно был жрецом-</a:t>
            </a:r>
            <a:r>
              <a:rPr lang="ru-RU" sz="16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памом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(паном). После того, как отец </a:t>
            </a:r>
            <a:r>
              <a:rPr lang="ru-RU" sz="16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Кудым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-Оша погиб в одном из военных походов, он был избран новым главой рода и получил соответствующие знаки отличия: жезл и четырёхугольное изображение медведя, которое он постоянно носил на груди. </a:t>
            </a:r>
            <a:r>
              <a:rPr lang="ru-RU" sz="16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Кудым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-Ош обладал магической силой: был неуязвим для топора, смертельно раненный стрелой, до трёх раз мог оживать, прижимаясь полученной раной к земле, был способен вызвать на реке бурю, чтобы отогнать нападавших врагов. Среди родов древних коми-пермяков он был сильнейшим. </a:t>
            </a:r>
            <a:endParaRPr lang="ru-RU" sz="1600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003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85" y="113277"/>
            <a:ext cx="4042792" cy="706090"/>
          </a:xfrm>
        </p:spPr>
        <p:txBody>
          <a:bodyPr>
            <a:noAutofit/>
          </a:bodyPr>
          <a:lstStyle/>
          <a:p>
            <a:r>
              <a:rPr lang="ru-RU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Кудым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Ош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богатырь </a:t>
            </a:r>
            <a:r>
              <a:rPr lang="ru-RU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коми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пермяцкого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эпоса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543" y="4437112"/>
            <a:ext cx="49157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Родом с устья реки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Иньвы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О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хотник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Чудской </a:t>
            </a:r>
            <a:r>
              <a:rPr lang="ru-RU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пам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Н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е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боялся ничего. Защитил свое племя от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Юкси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П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еред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смертью велел похоронить себя в долбленном кедровом гробу, опоясанном железными обручами, и сообщил, что когда-нибудь еще вернется на эту 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землю.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Рисунок 5" descr="http://rpp.nashaucheba.ru/pars_docs/refs/115/114938/img8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9" t="24765" r="51445" b="9080"/>
          <a:stretch/>
        </p:blipFill>
        <p:spPr bwMode="auto">
          <a:xfrm>
            <a:off x="611560" y="1052736"/>
            <a:ext cx="3024336" cy="3384376"/>
          </a:xfrm>
          <a:prstGeom prst="rect">
            <a:avLst/>
          </a:prstGeom>
          <a:noFill/>
          <a:ln w="38100">
            <a:solidFill>
              <a:srgbClr val="000099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88024" y="113277"/>
            <a:ext cx="407417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Вищ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- </a:t>
            </a:r>
            <a:r>
              <a:rPr lang="ru-RU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Отыр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– герой эпоса манси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Родом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из Смородинового города на 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р. Оби. Славный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богатырь, охотник, 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рыболов.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С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пас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от </a:t>
            </a:r>
            <a:r>
              <a:rPr lang="ru-RU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Менкв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- </a:t>
            </a:r>
            <a:r>
              <a:rPr lang="ru-RU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ойки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девушку, поборол </a:t>
            </a:r>
            <a:r>
              <a:rPr lang="ru-RU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Менкв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- </a:t>
            </a:r>
            <a:r>
              <a:rPr lang="ru-RU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ойку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Богатырская сила: дверь закрыл – разлетелась дверь в щепки. Гребет так сильно, что буря поднялась, люди от ветра на землю попадали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Рисунок 7" descr="http://rpp.nashaucheba.ru/pars_docs/refs/115/114938/img10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5" t="23731" r="28004" b="7854"/>
          <a:stretch/>
        </p:blipFill>
        <p:spPr bwMode="auto">
          <a:xfrm>
            <a:off x="5527343" y="3356992"/>
            <a:ext cx="2816468" cy="3191381"/>
          </a:xfrm>
          <a:prstGeom prst="rect">
            <a:avLst/>
          </a:prstGeom>
          <a:noFill/>
          <a:ln w="38100">
            <a:solidFill>
              <a:srgbClr val="000099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268" name="Picture 4" descr="http://www.playcast.ru/uploads/2014/10/20/1028704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65" y="2184201"/>
            <a:ext cx="322897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6038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1616" y="908720"/>
            <a:ext cx="4104456" cy="615780"/>
          </a:xfrm>
        </p:spPr>
        <p:txBody>
          <a:bodyPr>
            <a:normAutofit fontScale="90000"/>
          </a:bodyPr>
          <a:lstStyle/>
          <a:p>
            <a:r>
              <a:rPr lang="ru-RU" sz="2700" b="1" i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Кокша-патыр</a:t>
            </a:r>
            <a:r>
              <a:rPr lang="ru-RU" sz="2700" b="1" i="1" dirty="0">
                <a:solidFill>
                  <a:srgbClr val="990033"/>
                </a:solidFill>
                <a:latin typeface="Times New Roman" panose="02020603050405020304" pitchFamily="18" charset="0"/>
              </a:rPr>
              <a:t> – герой марийского эпоса</a:t>
            </a:r>
            <a:r>
              <a:rPr lang="ru-RU" sz="3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http://rpp.nashaucheba.ru/pars_docs/refs/115/114938/img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9" t="23581" r="30702" b="7120"/>
          <a:stretch/>
        </p:blipFill>
        <p:spPr bwMode="auto">
          <a:xfrm>
            <a:off x="275237" y="1094958"/>
            <a:ext cx="2673263" cy="319629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4312277"/>
            <a:ext cx="32403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Родом из лесного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илема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(племени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). Были 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отец и 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мать. 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З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а 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12 суток стал богатырем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. Охотник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. Стал вождем 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племени. 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пас 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народ от злого </a:t>
            </a:r>
            <a:r>
              <a:rPr lang="ru-RU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Вараша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. Богатырская 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сила: 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лук 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– молодой дубок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,                             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стрела – 1,5 пуда.</a:t>
            </a:r>
            <a:endParaRPr lang="ru-RU" i="0" dirty="0">
              <a:solidFill>
                <a:srgbClr val="0000CC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0" name="Picture 10" descr="http://s8.image1.org/images/2013/12/19/1/1ac8b0fa7b3c9ee75ff38612644457a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698" y="616413"/>
            <a:ext cx="2609718" cy="260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nuvolabiancagrafica.it/MondoGif/Floaties/SparkleTr-CD1204-Orange&amp;Pink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963" y="3170090"/>
            <a:ext cx="1954662" cy="199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http://lit-yaz.ru/pars_docs/refs/48/47713/47713_html_m359f3f58.png"/>
          <p:cNvPicPr/>
          <p:nvPr/>
        </p:nvPicPr>
        <p:blipFill rotWithShape="1">
          <a:blip r:embed="rId5">
            <a:duotone>
              <a:prstClr val="black"/>
              <a:srgbClr val="00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54"/>
          <a:stretch/>
        </p:blipFill>
        <p:spPr bwMode="auto">
          <a:xfrm>
            <a:off x="3707904" y="5779808"/>
            <a:ext cx="4752528" cy="90043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4" name="Рисунок 13" descr="http://cs307613.vk.me/v307613246/cd79/KxiB0APZFMM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2862270"/>
            <a:ext cx="3560647" cy="260995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5396176" y="2259375"/>
            <a:ext cx="3496470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Богатырь - </a:t>
            </a:r>
            <a:r>
              <a:rPr lang="ru-RU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Шыпича</a:t>
            </a:r>
            <a:endParaRPr lang="ru-RU" sz="28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http://www.playcast.ru/uploads/2015/08/13/1467243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739" y="1"/>
            <a:ext cx="3969344" cy="278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59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2945" y="183244"/>
            <a:ext cx="3714092" cy="65293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6600">
                  <a:solidFill>
                    <a:srgbClr val="006600"/>
                  </a:solidFill>
                  <a:prstDash val="solid"/>
                </a:ln>
                <a:solidFill>
                  <a:srgbClr val="990033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Немного о богатырях</a:t>
            </a:r>
            <a:endParaRPr lang="ru-RU" sz="2800" b="1" dirty="0">
              <a:ln w="6600">
                <a:solidFill>
                  <a:srgbClr val="006600"/>
                </a:solidFill>
                <a:prstDash val="solid"/>
              </a:ln>
              <a:solidFill>
                <a:srgbClr val="990033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973114"/>
            <a:ext cx="38164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Подвиги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которые совершали богатыри, различны: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помогали людям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спасали свой народ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Некоторые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богатыри обладали колдовской силой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Природа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боговолила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богатырям, всячески им помогала, была на их стороне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Некоторые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географические объекты объясняются именами богатырей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Жизнь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каждого богатыря – отражение быта того народа, где создана легенда или предание о герое.</a:t>
            </a:r>
            <a:endParaRPr lang="ru-RU" b="1" dirty="0">
              <a:solidFill>
                <a:srgbClr val="000099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99992" y="973114"/>
            <a:ext cx="417646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Все богатыри: Пера-богатырь,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Кудым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-Ош,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Кокша-Патыр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Вищ-Отыр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- уже в своем имени несут «значение силы»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Пера-богатырь,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Кудым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-Ош,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Вищ-Отыр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сильными были от самого рождения, а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Кокша-Патыр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(герой марийской легенды) получил силу, ловкость, мудрость от богатырей.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Самая богатая история о жизни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Перы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-богатыря, т.к. предания об этом герое распространены и у коми-зырян и у коми-пермяков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В современной литературе интерес к образу богатырей не иссякает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</a:rPr>
              <a:t>Все богатыри, по преданиям, жили долго.</a:t>
            </a:r>
          </a:p>
          <a:p>
            <a:r>
              <a:rPr lang="ru-RU" dirty="0">
                <a:solidFill>
                  <a:srgbClr val="000099"/>
                </a:solidFill>
              </a:rPr>
              <a:t/>
            </a:r>
            <a:br>
              <a:rPr lang="ru-RU" dirty="0">
                <a:solidFill>
                  <a:srgbClr val="000099"/>
                </a:solidFill>
              </a:rPr>
            </a:br>
            <a:endParaRPr lang="ru-RU" dirty="0">
              <a:solidFill>
                <a:srgbClr val="000099"/>
              </a:solidFill>
            </a:endParaRPr>
          </a:p>
        </p:txBody>
      </p:sp>
      <p:pic>
        <p:nvPicPr>
          <p:cNvPr id="8" name="Picture 8" descr="http://www.playcast.ru/uploads/2015/08/29/148599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93" y="5506682"/>
            <a:ext cx="7182395" cy="123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88" y="5747630"/>
            <a:ext cx="1044000" cy="9995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88" y="175086"/>
            <a:ext cx="1044000" cy="972273"/>
          </a:xfrm>
          <a:prstGeom prst="rect">
            <a:avLst/>
          </a:prstGeom>
        </p:spPr>
      </p:pic>
      <p:pic>
        <p:nvPicPr>
          <p:cNvPr id="11" name="Рисунок 10" descr="http://cs9796.vk.me/g23799122/a_2584ad25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00" r="3000" b="5501"/>
          <a:stretch/>
        </p:blipFill>
        <p:spPr bwMode="auto">
          <a:xfrm>
            <a:off x="7816666" y="183243"/>
            <a:ext cx="1044000" cy="97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://cs9796.vk.me/g23799122/a_2584ad25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00" r="3000" b="5501"/>
          <a:stretch/>
        </p:blipFill>
        <p:spPr bwMode="auto">
          <a:xfrm>
            <a:off x="7816666" y="5669955"/>
            <a:ext cx="1044000" cy="100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738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556712"/>
            <a:ext cx="4042792" cy="56207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009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Коми народные сказки</a:t>
            </a:r>
            <a:endParaRPr lang="ru-RU" sz="3200" b="1" dirty="0">
              <a:solidFill>
                <a:srgbClr val="000099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236" y="1172123"/>
            <a:ext cx="56166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7A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Коми народные сказки вбирают в себя лучшие национальные традиции. Рассказывают о нравственных качествах, о красоте северной природы ярким народным </a:t>
            </a:r>
            <a:r>
              <a:rPr lang="ru-RU" sz="2000" b="1" i="1" dirty="0" smtClean="0">
                <a:solidFill>
                  <a:srgbClr val="7A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языком.</a:t>
            </a:r>
            <a:endParaRPr lang="ru-RU" sz="2000" b="1" i="1" dirty="0">
              <a:solidFill>
                <a:srgbClr val="7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http://wir.skyrock.net/wir/v1/resize/?c=isi&amp;im=%2F5686%2F67235686%2Fpics%2F3254520426_1_9_nLmJnlht.gif&amp;w=60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824" y="8072"/>
            <a:ext cx="6164696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J:\Исслед работ\4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5556" y="2562789"/>
            <a:ext cx="3331374" cy="3816424"/>
          </a:xfrm>
          <a:prstGeom prst="ellipse">
            <a:avLst/>
          </a:prstGeom>
          <a:ln w="63500" cap="rnd">
            <a:solidFill>
              <a:srgbClr val="008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2835279" y="2666321"/>
            <a:ext cx="28886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Баба Яга и </a:t>
            </a:r>
            <a:r>
              <a:rPr lang="ru-RU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Ёма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сёстры</a:t>
            </a:r>
            <a:endParaRPr lang="ru-RU" sz="24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52456" y="3526061"/>
            <a:ext cx="53214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Ёма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 баба Яга внешне выглядят безобразно, </a:t>
            </a:r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этом в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коми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фольклоре в описании внешности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Ёмы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больше выделяется длинный нос. 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образ Бабы Яги и образ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Ёмы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имеют древнее происхождение и берут своё начало с языческих времён. Оба образа представляли собой некое божество женского рода, которое выполняло функции хранительницы домашнего очага и покровительницы лесов и полей. 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http://img1.picmix.com/output/stamp/normal/2/7/2/4/114272_5df1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82" y="5777260"/>
            <a:ext cx="6296706" cy="93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6" y="269672"/>
            <a:ext cx="1426588" cy="835224"/>
          </a:xfrm>
          <a:prstGeom prst="rect">
            <a:avLst/>
          </a:prstGeom>
        </p:spPr>
      </p:pic>
      <p:pic>
        <p:nvPicPr>
          <p:cNvPr id="1026" name="Picture 2" descr="http://mmedia.ozon.ru/multimedia/books_ill/10106171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947" y="1055209"/>
            <a:ext cx="3136144" cy="2554791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580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2872" y="58614"/>
            <a:ext cx="2129408" cy="778098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err="1">
                <a:solidFill>
                  <a:srgbClr val="7A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Кöрт</a:t>
            </a:r>
            <a:r>
              <a:rPr lang="ru-RU" sz="3200" b="1" dirty="0">
                <a:solidFill>
                  <a:srgbClr val="7A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3200" b="1" dirty="0" err="1" smtClean="0">
                <a:solidFill>
                  <a:srgbClr val="7A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Айка</a:t>
            </a:r>
            <a:r>
              <a:rPr lang="ru-RU" sz="3200" dirty="0" smtClean="0">
                <a:solidFill>
                  <a:srgbClr val="7A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ru-RU" sz="3200" dirty="0">
              <a:solidFill>
                <a:srgbClr val="7A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27" y="282848"/>
            <a:ext cx="2639797" cy="29202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147256" y="671334"/>
            <a:ext cx="57606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Кöрт</a:t>
            </a:r>
            <a:r>
              <a:rPr lang="ru-RU" sz="16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Айка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сжигает </a:t>
            </a:r>
            <a:r>
              <a:rPr lang="ru-RU" sz="16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коми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селения</a:t>
            </a:r>
            <a:b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Имя</a:t>
            </a:r>
            <a:r>
              <a:rPr lang="ru-RU" sz="16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Кöрт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Айка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объясняет происхождение названия с. </a:t>
            </a:r>
            <a:r>
              <a:rPr lang="ru-RU" sz="16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Кöрткерöс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"Железная возвышенность". Железо было необходимым атрибутом</a:t>
            </a:r>
            <a:r>
              <a:rPr lang="ru-RU" sz="16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Кöрт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Айка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он носил одежду и шапку из железа, у него был железный дом, лодка, лук и стрелы; приписываемая его, как и другим тунам, неуязвимость объяснялась тем, что у него было железное тело. Наряду со своими "железными способностями" </a:t>
            </a:r>
            <a:r>
              <a:rPr lang="ru-RU" sz="16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Кöрт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Айка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как и другие могучие туны, обладал неограниченной властью над </a:t>
            </a:r>
            <a:r>
              <a:rPr lang="ru-RU" sz="16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стихиями.</a:t>
            </a:r>
            <a:endParaRPr lang="ru-RU" sz="1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s://upload.wikimedia.org/wikipedia/commons/b/bd/W-%D0%BE%D0%B1%D1%80%D0%B0%D0%B7%D0%BD%D0%B0%D1%8F_%D0%BF%D0%B5%D1%80%D0%BD%D0%B0.JPG"/>
          <p:cNvPicPr/>
          <p:nvPr/>
        </p:nvPicPr>
        <p:blipFill rotWithShape="1">
          <a:blip r:embed="rId3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0" r="16778"/>
          <a:stretch/>
        </p:blipFill>
        <p:spPr bwMode="auto">
          <a:xfrm>
            <a:off x="333959" y="6093296"/>
            <a:ext cx="1019175" cy="561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upload.wikimedia.org/wikipedia/commons/b/bd/W-%D0%BE%D0%B1%D1%80%D0%B0%D0%B7%D0%BD%D0%B0%D1%8F_%D0%BF%D0%B5%D1%80%D0%BD%D0%B0.JPG"/>
          <p:cNvPicPr/>
          <p:nvPr/>
        </p:nvPicPr>
        <p:blipFill rotWithShape="1">
          <a:blip r:embed="rId3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0" r="16778"/>
          <a:stretch/>
        </p:blipFill>
        <p:spPr bwMode="auto">
          <a:xfrm>
            <a:off x="5383209" y="6093294"/>
            <a:ext cx="1019175" cy="561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upload.wikimedia.org/wikipedia/commons/b/bd/W-%D0%BE%D0%B1%D1%80%D0%B0%D0%B7%D0%BD%D0%B0%D1%8F_%D0%BF%D0%B5%D1%80%D0%BD%D0%B0.JPG"/>
          <p:cNvPicPr/>
          <p:nvPr/>
        </p:nvPicPr>
        <p:blipFill rotWithShape="1">
          <a:blip r:embed="rId3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0" r="16778"/>
          <a:stretch/>
        </p:blipFill>
        <p:spPr bwMode="auto">
          <a:xfrm>
            <a:off x="3391484" y="6093296"/>
            <a:ext cx="1019175" cy="561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upload.wikimedia.org/wikipedia/commons/b/bd/W-%D0%BE%D0%B1%D1%80%D0%B0%D0%B7%D0%BD%D0%B0%D1%8F_%D0%BF%D0%B5%D1%80%D0%BD%D0%B0.JPG"/>
          <p:cNvPicPr/>
          <p:nvPr/>
        </p:nvPicPr>
        <p:blipFill rotWithShape="1">
          <a:blip r:embed="rId3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0" r="16778"/>
          <a:stretch/>
        </p:blipFill>
        <p:spPr bwMode="auto">
          <a:xfrm>
            <a:off x="2372309" y="6099357"/>
            <a:ext cx="1019175" cy="561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s://upload.wikimedia.org/wikipedia/commons/b/bd/W-%D0%BE%D0%B1%D1%80%D0%B0%D0%B7%D0%BD%D0%B0%D1%8F_%D0%BF%D0%B5%D1%80%D0%BD%D0%B0.JPG"/>
          <p:cNvPicPr/>
          <p:nvPr/>
        </p:nvPicPr>
        <p:blipFill rotWithShape="1">
          <a:blip r:embed="rId3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0" r="16778"/>
          <a:stretch/>
        </p:blipFill>
        <p:spPr bwMode="auto">
          <a:xfrm>
            <a:off x="1353134" y="6093296"/>
            <a:ext cx="1019175" cy="561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http://cs307613.vk.me/v307613246/cd9c/mkeaReYZGBU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87407"/>
            <a:ext cx="3168352" cy="23971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402384" y="5677794"/>
            <a:ext cx="241808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7A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Коми народная сказка </a:t>
            </a:r>
            <a: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"Война из-за ржаного зернышка</a:t>
            </a:r>
            <a:r>
              <a:rPr lang="ru-RU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". </a:t>
            </a:r>
            <a:endParaRPr lang="ru-RU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 descr="http://cs307613.vk.me/v307613246/cdb8/Dze9-uqDVsk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18" y="3810605"/>
            <a:ext cx="3057909" cy="2155562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9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6" name="Прямоугольник 15"/>
          <p:cNvSpPr/>
          <p:nvPr/>
        </p:nvSpPr>
        <p:spPr>
          <a:xfrm>
            <a:off x="2029600" y="3360325"/>
            <a:ext cx="19409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A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ru-RU" sz="2000" b="1" dirty="0" err="1">
                <a:solidFill>
                  <a:srgbClr val="7A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Шомвуква</a:t>
            </a:r>
            <a:r>
              <a:rPr lang="ru-RU" sz="2000" b="1" dirty="0">
                <a:solidFill>
                  <a:srgbClr val="7A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".</a:t>
            </a:r>
            <a:endParaRPr lang="ru-RU" sz="2000" b="1" dirty="0">
              <a:solidFill>
                <a:srgbClr val="7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4" descr="Маленькая бабочка на аву вконтакте, одноклассники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7950">
            <a:off x="135887" y="3638516"/>
            <a:ext cx="1593418" cy="124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mari-obereg.narod.ru/new_news/symbol/mari-ornamen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896" y="162602"/>
            <a:ext cx="1044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s://upload.wikimedia.org/wikipedia/commons/b/bd/W-%D0%BE%D0%B1%D1%80%D0%B0%D0%B7%D0%BD%D0%B0%D1%8F_%D0%BF%D0%B5%D1%80%D0%BD%D0%B0.JPG"/>
          <p:cNvPicPr/>
          <p:nvPr/>
        </p:nvPicPr>
        <p:blipFill rotWithShape="1">
          <a:blip r:embed="rId3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0" r="16778"/>
          <a:stretch/>
        </p:blipFill>
        <p:spPr bwMode="auto">
          <a:xfrm>
            <a:off x="4410659" y="6093295"/>
            <a:ext cx="1019175" cy="561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10" descr="http://gifanimation.ru/images/pticy_new/bird38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77" y="2887098"/>
            <a:ext cx="1674371" cy="119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397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790" y="332656"/>
            <a:ext cx="2571800" cy="49006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Лиса и заяц</a:t>
            </a:r>
            <a:endParaRPr lang="ru-RU" sz="3200" b="1" dirty="0">
              <a:solidFill>
                <a:srgbClr val="0066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://www.pechora-portal.ru/biblio/komibook/komiskazki/im/komiskazki003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05" y="822722"/>
            <a:ext cx="2700000" cy="198000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</p:pic>
      <p:pic>
        <p:nvPicPr>
          <p:cNvPr id="8" name="Рисунок 7" descr="http://www.pechora-portal.ru/biblio/komibook/komiskazki/im/komiskazki004.gif"/>
          <p:cNvPicPr/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859" y="4470193"/>
            <a:ext cx="2700000" cy="198000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6934670" y="3838395"/>
            <a:ext cx="10983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n>
                  <a:solidFill>
                    <a:srgbClr val="006600"/>
                  </a:solidFill>
                </a:ln>
                <a:solidFill>
                  <a:srgbClr val="7A0000"/>
                </a:solidFill>
                <a:latin typeface="Monotype Corsiva" panose="03010101010201010101" pitchFamily="66" charset="0"/>
              </a:rPr>
              <a:t>Ф</a:t>
            </a:r>
            <a:r>
              <a:rPr lang="ru-RU" sz="3200" dirty="0" smtClean="0">
                <a:ln>
                  <a:solidFill>
                    <a:srgbClr val="006600"/>
                  </a:solidFill>
                </a:ln>
                <a:solidFill>
                  <a:srgbClr val="7A0000"/>
                </a:solidFill>
                <a:latin typeface="Monotype Corsiva" panose="03010101010201010101" pitchFamily="66" charset="0"/>
              </a:rPr>
              <a:t>ома</a:t>
            </a:r>
            <a:endParaRPr lang="ru-RU" sz="3200" dirty="0">
              <a:ln>
                <a:solidFill>
                  <a:srgbClr val="006600"/>
                </a:solidFill>
              </a:ln>
              <a:solidFill>
                <a:srgbClr val="7A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Рисунок 10" descr="http://www.pechora-portal.ru/biblio/komibook/komiskazki/im/komiskazki005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34" y="4470193"/>
            <a:ext cx="2736000" cy="198000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116442" y="3838394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Лиса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072353" y="2123237"/>
            <a:ext cx="2970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Три брата и сестра</a:t>
            </a:r>
            <a:endParaRPr lang="ru-RU" sz="28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5" name="Рисунок 14" descr="http://www.pechora-portal.ru/biblio/komibook/komiskazki/im/komiskazki008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859" y="843931"/>
            <a:ext cx="2700000" cy="19796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778377" y="175995"/>
            <a:ext cx="1410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rgbClr val="006600"/>
                </a:solidFill>
                <a:latin typeface="Monotype Corsiva" panose="03010101010201010101" pitchFamily="66" charset="0"/>
              </a:rPr>
              <a:t>Гундыр</a:t>
            </a:r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17" name="Picture 8" descr="http://1.bp.blogspot.com/-jG4bnD6unGI/UwSNfGDf29I/AAAAAAAAA_8/RgQwB_yfvzg/s1600/Fig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26" y="119277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http://www.pechora-portal.ru/biblio/komibook/komiskazki/im/komiskazki006.gif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46" y="2876846"/>
            <a:ext cx="2806700" cy="201930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</p:pic>
      <p:pic>
        <p:nvPicPr>
          <p:cNvPr id="18" name="Рисунок 17" descr="http://lit-yaz.ru/pars_docs/refs/48/47713/47713_html_m359f3f58.png"/>
          <p:cNvPicPr/>
          <p:nvPr/>
        </p:nvPicPr>
        <p:blipFill rotWithShape="1">
          <a:blip r:embed="rId8">
            <a:duotone>
              <a:prstClr val="black"/>
              <a:srgbClr val="00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86"/>
          <a:stretch/>
        </p:blipFill>
        <p:spPr bwMode="auto">
          <a:xfrm>
            <a:off x="3122415" y="5552238"/>
            <a:ext cx="2870562" cy="90043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482" name="Picture 2" descr="http://files2.fatakat.com/2014/3/13949713311872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6139" y="2849746"/>
            <a:ext cx="1547375" cy="149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Маленькая бабочка на аву вконтакте, одноклассники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377" y="2643628"/>
            <a:ext cx="1593418" cy="124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7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lit-yaz.ru/pars_docs/refs/48/47713/47713_html_m359f3f58.png"/>
          <p:cNvPicPr/>
          <p:nvPr/>
        </p:nvPicPr>
        <p:blipFill>
          <a:blip r:embed="rId2">
            <a:duotone>
              <a:prstClr val="black"/>
              <a:srgbClr val="00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15" y="189975"/>
            <a:ext cx="6642621" cy="90043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1" descr="resp_kom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t="2986" r="9497" b="2608"/>
          <a:stretch/>
        </p:blipFill>
        <p:spPr bwMode="auto">
          <a:xfrm>
            <a:off x="4504889" y="759185"/>
            <a:ext cx="4499992" cy="508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4537" y="1622498"/>
            <a:ext cx="455539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названием 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оми объединяются  два близкородственных народа: 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оми и 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оми – пермяки. Первые живут в Республике Коми, вторые – в 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оми – Пермяцком  автономном округе Пермской области.</a:t>
            </a:r>
          </a:p>
          <a:p>
            <a:r>
              <a:rPr lang="ru-RU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Существует два родственных языка: </a:t>
            </a:r>
            <a:r>
              <a:rPr lang="ru-RU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</a:t>
            </a:r>
            <a:r>
              <a:rPr lang="ru-RU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-зырянский и </a:t>
            </a:r>
            <a:r>
              <a:rPr lang="ru-RU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</a:t>
            </a:r>
            <a:r>
              <a:rPr lang="ru-RU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пермяцкий,</a:t>
            </a:r>
          </a:p>
          <a:p>
            <a:r>
              <a:rPr lang="ru-RU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относятся к </a:t>
            </a:r>
            <a:r>
              <a:rPr lang="ru-RU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фино</a:t>
            </a:r>
            <a:r>
              <a:rPr lang="ru-RU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-угорским языкам.</a:t>
            </a:r>
          </a:p>
          <a:p>
            <a:r>
              <a:rPr lang="ru-RU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Древнепермская письменность появилась ещё в 14 веке, но была забыта. Нынешняя письменность  создана в 1920 годах на основе русского алфавита. В наше время сформировались  литературные языки, на которых издаётся литература.</a:t>
            </a:r>
            <a:endParaRPr lang="ru-RU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7479" y="1039005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Республика Коми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0000CC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" name="Рисунок 6" descr="http://lit-yaz.ru/pars_docs/refs/48/47713/47713_html_m359f3f58.png"/>
          <p:cNvPicPr/>
          <p:nvPr/>
        </p:nvPicPr>
        <p:blipFill>
          <a:blip r:embed="rId2">
            <a:duotone>
              <a:prstClr val="black"/>
              <a:srgbClr val="00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585" y="5869815"/>
            <a:ext cx="6642621" cy="90043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152" name="Picture 8" descr="http://s16.rimg.info/9d4aab263d374d6d8eaef084eba19b9f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3195"/>
            <a:ext cx="1919243" cy="240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www.playcast.ru/uploads/2015/08/09/1463287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01" y="3586825"/>
            <a:ext cx="1902490" cy="228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://www.playcast.ru/uploads/2015/10/17/1549830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5" y="5373216"/>
            <a:ext cx="1601471" cy="139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43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7191" y="46574"/>
            <a:ext cx="4906888" cy="720080"/>
          </a:xfrm>
        </p:spPr>
        <p:txBody>
          <a:bodyPr>
            <a:normAutofit/>
          </a:bodyPr>
          <a:lstStyle/>
          <a:p>
            <a:r>
              <a:rPr lang="ru-RU" sz="3200" i="1" dirty="0" err="1" smtClean="0">
                <a:solidFill>
                  <a:srgbClr val="7A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Ёма</a:t>
            </a:r>
            <a:r>
              <a:rPr lang="ru-RU" sz="3200" i="1" dirty="0" smtClean="0">
                <a:solidFill>
                  <a:srgbClr val="7A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две сестры</a:t>
            </a:r>
            <a:endParaRPr lang="ru-RU" sz="3200" i="1" dirty="0">
              <a:solidFill>
                <a:srgbClr val="7A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 descr="http://www.pechora-portal.ru/biblio/komibook/komiskazki/im/komiskazki009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375" y="720744"/>
            <a:ext cx="2268000" cy="1548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</a:ln>
        </p:spPr>
      </p:pic>
      <p:pic>
        <p:nvPicPr>
          <p:cNvPr id="6" name="Рисунок 5" descr="http://www.pechora-portal.ru/biblio/komibook/komiskazki/im/komiskazki010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51" y="1990689"/>
            <a:ext cx="2340000" cy="1656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07504" y="1312494"/>
            <a:ext cx="2943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7A0000"/>
                </a:solidFill>
                <a:latin typeface="Monotype Corsiva" panose="03010101010201010101" pitchFamily="66" charset="0"/>
              </a:rPr>
              <a:t>Медвежьи няньки</a:t>
            </a:r>
            <a:endParaRPr lang="ru-RU" sz="3200" dirty="0">
              <a:solidFill>
                <a:srgbClr val="7A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 descr="http://www.pechora-portal.ru/biblio/komibook/komiskazki/im/komiskazki011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493" y="1988267"/>
            <a:ext cx="2340000" cy="1620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810250" y="1318800"/>
            <a:ext cx="32480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7A0000"/>
                </a:solidFill>
                <a:latin typeface="Monotype Corsiva" panose="03010101010201010101" pitchFamily="66" charset="0"/>
              </a:rPr>
              <a:t>Тридцать женихов</a:t>
            </a:r>
            <a:endParaRPr lang="ru-RU" sz="3200" dirty="0">
              <a:solidFill>
                <a:srgbClr val="7A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" name="Рисунок 9" descr="http://www.pechora-portal.ru/biblio/komibook/komiskazki/im/komiskazki012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50" y="4510135"/>
            <a:ext cx="2448000" cy="1692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</a:ln>
        </p:spPr>
      </p:pic>
      <p:pic>
        <p:nvPicPr>
          <p:cNvPr id="11" name="Рисунок 10" descr="http://www.pechora-portal.ru/biblio/komibook/komiskazki/im/komiskazki013.g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583" y="3352882"/>
            <a:ext cx="2268000" cy="1548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39552" y="3764751"/>
            <a:ext cx="2782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7A0000"/>
                </a:solidFill>
                <a:latin typeface="Monotype Corsiva" panose="03010101010201010101" pitchFamily="66" charset="0"/>
              </a:rPr>
              <a:t>Федот - стрелец</a:t>
            </a:r>
            <a:endParaRPr lang="ru-RU" sz="3200" dirty="0">
              <a:solidFill>
                <a:srgbClr val="7A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88884" y="2292306"/>
            <a:ext cx="36724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7A0000"/>
                </a:solidFill>
                <a:latin typeface="Monotype Corsiva" panose="03010101010201010101" pitchFamily="66" charset="0"/>
              </a:rPr>
              <a:t>Война из – за ржаного зёрнышка</a:t>
            </a:r>
            <a:endParaRPr lang="ru-RU" sz="3200" dirty="0">
              <a:solidFill>
                <a:srgbClr val="7A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4" name="Рисунок 13" descr="http://www.pechora-portal.ru/biblio/komibook/komiskazki/im/komiskazki014.gif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02" y="4473196"/>
            <a:ext cx="2448000" cy="1692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7056700" y="3901971"/>
            <a:ext cx="1106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7A0000"/>
                </a:solidFill>
                <a:latin typeface="Monotype Corsiva" panose="03010101010201010101" pitchFamily="66" charset="0"/>
              </a:rPr>
              <a:t>Седун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7" name="Picture 18" descr="http://gifanimation.ru/images/pticy_new/ani-bird_blu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36" y="211797"/>
            <a:ext cx="179999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http://gifanimation.ru/images/pticy_new/ani-bird_yellow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383" y="126691"/>
            <a:ext cx="179999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otvet.imgsmail.ru/download/2f70ce2f56718a63b14a714a056eb9e9_i-6637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135" y="6239073"/>
            <a:ext cx="5715000" cy="5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img1.picmix.com/output/stamp/normal/2/8/3/6/226382_3f8d0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514" y="4648026"/>
            <a:ext cx="1598063" cy="183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://img1.picmix.com/output/stamp/normal/2/8/3/6/226382_3f8d0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350" y="4744753"/>
            <a:ext cx="1598063" cy="183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05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0"/>
            <a:ext cx="3888432" cy="85010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7A0000"/>
                </a:solidFill>
                <a:latin typeface="Monotype Corsiva" panose="03010101010201010101" pitchFamily="66" charset="0"/>
              </a:rPr>
              <a:t>Охотник и чукча</a:t>
            </a:r>
            <a:endParaRPr lang="ru-RU" sz="3200" dirty="0">
              <a:solidFill>
                <a:srgbClr val="7A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 descr="http://www.pechora-portal.ru/biblio/komibook/komiskazki/im/komiskazki015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44208"/>
            <a:ext cx="2438400" cy="167005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</a:ln>
        </p:spPr>
      </p:pic>
      <p:pic>
        <p:nvPicPr>
          <p:cNvPr id="6" name="Рисунок 5" descr="http://www.pechora-portal.ru/biblio/komibook/komiskazki/im/komiskazki016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36912"/>
            <a:ext cx="2356485" cy="169545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74078" y="1929483"/>
            <a:ext cx="2087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7A0000"/>
                </a:solidFill>
                <a:latin typeface="Monotype Corsiva" panose="03010101010201010101" pitchFamily="66" charset="0"/>
              </a:rPr>
              <a:t>Хлеб и огонь</a:t>
            </a:r>
            <a:endParaRPr lang="ru-RU" sz="3200" dirty="0">
              <a:solidFill>
                <a:srgbClr val="7A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 descr="http://www.pechora-portal.ru/biblio/komibook/komiskazki/im/komiskazki017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214" y="2704272"/>
            <a:ext cx="2239010" cy="1695499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320425" y="1806687"/>
            <a:ext cx="2599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7A0000"/>
                </a:solidFill>
                <a:latin typeface="Monotype Corsiva" panose="03010101010201010101" pitchFamily="66" charset="0"/>
              </a:rPr>
              <a:t>Господин Иван </a:t>
            </a:r>
            <a:r>
              <a:rPr lang="ru-RU" sz="2800" dirty="0" err="1" smtClean="0">
                <a:solidFill>
                  <a:srgbClr val="7A0000"/>
                </a:solidFill>
                <a:latin typeface="Monotype Corsiva" panose="03010101010201010101" pitchFamily="66" charset="0"/>
              </a:rPr>
              <a:t>Сарапанчиков</a:t>
            </a:r>
            <a:r>
              <a:rPr lang="ru-RU" sz="2800" dirty="0" smtClean="0">
                <a:solidFill>
                  <a:srgbClr val="7A0000"/>
                </a:solidFill>
                <a:latin typeface="Monotype Corsiva" panose="03010101010201010101" pitchFamily="66" charset="0"/>
              </a:rPr>
              <a:t> </a:t>
            </a:r>
            <a:endParaRPr lang="ru-RU" sz="2800" dirty="0">
              <a:solidFill>
                <a:srgbClr val="7A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" name="Рисунок 9" descr="http://www.pechora-portal.ru/biblio/komibook/komiskazki/im/komiskazki018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80" y="5025536"/>
            <a:ext cx="2232025" cy="154305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</a:ln>
        </p:spPr>
      </p:pic>
      <p:pic>
        <p:nvPicPr>
          <p:cNvPr id="11" name="Рисунок 10" descr="http://www.pechora-portal.ru/biblio/komibook/komiskazki/im/komiskazki019.g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701" y="4971283"/>
            <a:ext cx="2380615" cy="15525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92712" y="4510889"/>
            <a:ext cx="265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7A0000"/>
                </a:solidFill>
                <a:latin typeface="Monotype Corsiva" panose="03010101010201010101" pitchFamily="66" charset="0"/>
              </a:rPr>
              <a:t>Портной и </a:t>
            </a:r>
            <a:r>
              <a:rPr lang="ru-RU" sz="2800" dirty="0" err="1" smtClean="0">
                <a:solidFill>
                  <a:srgbClr val="7A0000"/>
                </a:solidFill>
                <a:latin typeface="Monotype Corsiva" panose="03010101010201010101" pitchFamily="66" charset="0"/>
              </a:rPr>
              <a:t>Омэли</a:t>
            </a:r>
            <a:endParaRPr lang="ru-RU" sz="2800" dirty="0">
              <a:solidFill>
                <a:srgbClr val="7A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29896" y="4343248"/>
            <a:ext cx="3514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A0000"/>
                </a:solidFill>
                <a:latin typeface="Monotype Corsiva" panose="03010101010201010101" pitchFamily="66" charset="0"/>
              </a:rPr>
              <a:t>Как Иван нужду заковал</a:t>
            </a:r>
            <a:endParaRPr lang="ru-RU" sz="2800" dirty="0">
              <a:solidFill>
                <a:srgbClr val="7A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4" name="Рисунок 13" descr="http://www.pechora-portal.ru/biblio/komibook/komiskazki/im/komiskazki020.gif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015" y="3139133"/>
            <a:ext cx="2440305" cy="171450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202569" y="2559482"/>
            <a:ext cx="2632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7A0000"/>
                </a:solidFill>
                <a:latin typeface="Monotype Corsiva" panose="03010101010201010101" pitchFamily="66" charset="0"/>
              </a:rPr>
              <a:t>Лекарь - мужик</a:t>
            </a:r>
            <a:endParaRPr lang="ru-RU" sz="3200" dirty="0">
              <a:solidFill>
                <a:srgbClr val="7A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7" name="Picture 6" descr="http://najlepszegify.blox.pl/resource/q120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421" y="4553096"/>
            <a:ext cx="2693014" cy="245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Бабочки разноцветные пархают смайлик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59720" y="19929"/>
            <a:ext cx="1907999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Бабочки разноцветные пархают смайлик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10" y="-22129"/>
            <a:ext cx="1907999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https://upload.wikimedia.org/wikipedia/commons/b/bd/W-%D0%BE%D0%B1%D1%80%D0%B0%D0%B7%D0%BD%D0%B0%D1%8F_%D0%BF%D0%B5%D1%80%D0%BD%D0%B0.JPG"/>
          <p:cNvPicPr/>
          <p:nvPr/>
        </p:nvPicPr>
        <p:blipFill rotWithShape="1">
          <a:blip r:embed="rId10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0" r="16778"/>
          <a:stretch/>
        </p:blipFill>
        <p:spPr bwMode="auto">
          <a:xfrm>
            <a:off x="3857602" y="5686061"/>
            <a:ext cx="1426889" cy="8366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8598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9753" y="3985438"/>
            <a:ext cx="2880000" cy="2016224"/>
          </a:xfrm>
          <a:prstGeom prst="rect">
            <a:avLst/>
          </a:prstGeom>
          <a:noFill/>
          <a:ln w="38100">
            <a:solidFill>
              <a:srgbClr val="7A0000"/>
            </a:solidFill>
            <a:miter lim="800000"/>
            <a:headEnd/>
            <a:tailEnd/>
          </a:ln>
        </p:spPr>
      </p:pic>
      <p:pic>
        <p:nvPicPr>
          <p:cNvPr id="2050" name="Picture 2" descr="https://otvet.imgsmail.ru/download/2f70ce2f56718a63b14a714a056eb9e9_i-663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408" y="6128111"/>
            <a:ext cx="5715000" cy="5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12.beon.ru/10/0/2000010/42/72942242/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952" y="241849"/>
            <a:ext cx="2638425" cy="46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i3.glitter-graphics.org/pub/1289/1289833p6sh5c9dd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550" y="4609744"/>
            <a:ext cx="1262762" cy="126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img1.liveinternet.ru/images/attach/c/1/61/913/61913470_1280000150_14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782" y="498858"/>
            <a:ext cx="922299" cy="153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://i32.tinypic.com/hx5ctx.jp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" y="62339"/>
            <a:ext cx="30480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http://www.pechora-portal.ru/biblio/komibook/komiskazki/im/komiskazki007.gif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17" y="1375733"/>
            <a:ext cx="2808000" cy="1944000"/>
          </a:xfrm>
          <a:prstGeom prst="rect">
            <a:avLst/>
          </a:prstGeom>
          <a:solidFill>
            <a:schemeClr val="bg1"/>
          </a:solidFill>
          <a:ln w="38100">
            <a:solidFill>
              <a:srgbClr val="7A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663879" y="3397658"/>
            <a:ext cx="1625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7A0000"/>
                </a:solidFill>
                <a:latin typeface="Monotype Corsiva" panose="03010101010201010101" pitchFamily="66" charset="0"/>
              </a:rPr>
              <a:t>Два брата</a:t>
            </a:r>
            <a:endParaRPr lang="ru-RU" sz="2800" dirty="0">
              <a:solidFill>
                <a:srgbClr val="7A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9" name="Рисунок 18" descr="http://www.pechora-portal.ru/biblio/komibook/komiskazki/im/komiskazki022.gif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753" y="1113863"/>
            <a:ext cx="2880000" cy="2016000"/>
          </a:xfrm>
          <a:prstGeom prst="rect">
            <a:avLst/>
          </a:prstGeom>
          <a:solidFill>
            <a:schemeClr val="bg1"/>
          </a:solidFill>
          <a:ln w="38100">
            <a:solidFill>
              <a:srgbClr val="7A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764121" y="163176"/>
            <a:ext cx="3290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7A0000"/>
                </a:solidFill>
                <a:latin typeface="Monotype Corsiva" panose="03010101010201010101" pitchFamily="66" charset="0"/>
              </a:rPr>
              <a:t>Солдат, скупой мужик         </a:t>
            </a:r>
          </a:p>
          <a:p>
            <a:pPr algn="ctr"/>
            <a:r>
              <a:rPr lang="ru-RU" sz="2800" dirty="0" smtClean="0">
                <a:solidFill>
                  <a:srgbClr val="7A0000"/>
                </a:solidFill>
                <a:latin typeface="Monotype Corsiva" panose="03010101010201010101" pitchFamily="66" charset="0"/>
              </a:rPr>
              <a:t>и злой царь</a:t>
            </a:r>
            <a:endParaRPr lang="ru-RU" sz="2800" dirty="0">
              <a:solidFill>
                <a:srgbClr val="7A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1" name="Рисунок 20" descr="http://www.finnougr.ru/upload/iblock/05a/05ae30b45fadc4b49d478b0d9e7c3d60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4" r="4253" b="5822"/>
          <a:stretch/>
        </p:blipFill>
        <p:spPr bwMode="auto">
          <a:xfrm>
            <a:off x="316698" y="3965445"/>
            <a:ext cx="2880000" cy="1944217"/>
          </a:xfrm>
          <a:prstGeom prst="rect">
            <a:avLst/>
          </a:prstGeom>
          <a:noFill/>
          <a:ln w="38100">
            <a:solidFill>
              <a:srgbClr val="7A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13086" y="3344383"/>
            <a:ext cx="2800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solidFill>
                  <a:srgbClr val="7A0000"/>
                </a:solidFill>
                <a:latin typeface="Monotype Corsiva" panose="03010101010201010101" pitchFamily="66" charset="0"/>
              </a:rPr>
              <a:t>Марпида</a:t>
            </a:r>
            <a:r>
              <a:rPr lang="ru-RU" sz="2800" dirty="0" smtClean="0">
                <a:solidFill>
                  <a:srgbClr val="7A0000"/>
                </a:solidFill>
                <a:latin typeface="Monotype Corsiva" panose="03010101010201010101" pitchFamily="66" charset="0"/>
              </a:rPr>
              <a:t> - Царевна</a:t>
            </a:r>
            <a:endParaRPr lang="ru-RU" sz="2800" dirty="0">
              <a:solidFill>
                <a:srgbClr val="7A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3" name="Рисунок 22" descr="http://komikz.ru/images/507_ZCILF_komi_skazki.jp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931" y="2075826"/>
            <a:ext cx="2340000" cy="2520000"/>
          </a:xfrm>
          <a:prstGeom prst="rect">
            <a:avLst/>
          </a:prstGeom>
          <a:noFill/>
          <a:ln w="38100">
            <a:solidFill>
              <a:srgbClr val="7A0000"/>
            </a:solidFill>
          </a:ln>
        </p:spPr>
      </p:pic>
      <p:pic>
        <p:nvPicPr>
          <p:cNvPr id="16" name="Picture 6" descr="http://i12.beon.ru/10/0/2000010/42/72942242/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357" y="265495"/>
            <a:ext cx="2638425" cy="46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863080" y="293120"/>
            <a:ext cx="3429000" cy="2199776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pPr algn="ctr"/>
            <a:r>
              <a:rPr lang="ru-RU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водах рек и озер </a:t>
            </a:r>
            <a:br>
              <a:rPr lang="ru-RU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живет чудище </a:t>
            </a:r>
            <a:br>
              <a:rPr lang="ru-RU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ваморт</a:t>
            </a:r>
            <a:r>
              <a:rPr lang="ru-RU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! </a:t>
            </a:r>
            <a:endParaRPr lang="ru-RU" sz="2800" b="1" i="1" dirty="0" smtClean="0">
              <a:solidFill>
                <a:srgbClr val="0000CC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выходит из воды </a:t>
            </a:r>
          </a:p>
          <a:p>
            <a:pPr algn="ctr"/>
            <a:r>
              <a:rPr lang="ru-RU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обходит все пруды ! </a:t>
            </a:r>
            <a:endParaRPr lang="ru-RU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999"/>
          <a:stretch/>
        </p:blipFill>
        <p:spPr bwMode="auto">
          <a:xfrm>
            <a:off x="5292080" y="727668"/>
            <a:ext cx="2952328" cy="2884884"/>
          </a:xfrm>
          <a:prstGeom prst="round2Same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9" name="Picture 7" descr="C:\Documents and Settings\User\Рабочий стол\снежинки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136210"/>
            <a:ext cx="3097212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Бабочка (335) смайлик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6336" y="215476"/>
            <a:ext cx="1070992" cy="107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bms.24open.ru/images/fd03f3c117e8e2bce41c57a96479cb0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690" y="2492896"/>
            <a:ext cx="3486150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cs402223.vk.me/v402223196/360b/JmUVM8y-RI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60413"/>
            <a:ext cx="3672408" cy="2799577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.hizliresim.com/ylQzD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690" y="2343071"/>
            <a:ext cx="2188414" cy="218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http://lit-yaz.ru/pars_docs/refs/48/47713/47713_html_m359f3f58.png"/>
          <p:cNvPicPr/>
          <p:nvPr/>
        </p:nvPicPr>
        <p:blipFill rotWithShape="1">
          <a:blip r:embed="rId8">
            <a:duotone>
              <a:prstClr val="black"/>
              <a:srgbClr val="00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43"/>
          <a:stretch/>
        </p:blipFill>
        <p:spPr bwMode="auto">
          <a:xfrm rot="5400000">
            <a:off x="-383136" y="1199844"/>
            <a:ext cx="2853486" cy="90043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78969"/>
            <a:ext cx="3429000" cy="25922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0" i="1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коми сказках все герои одеваются в </a:t>
            </a:r>
            <a:br>
              <a:rPr lang="ru-RU" sz="2700" b="0" i="1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0" i="1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различную одежду. В ней удобно </a:t>
            </a:r>
            <a:br>
              <a:rPr lang="ru-RU" sz="2700" b="0" i="1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0" i="1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ходить, бегать, прыгать даже </a:t>
            </a:r>
            <a:br>
              <a:rPr lang="ru-RU" sz="2700" b="0" i="1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0" i="1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зимой тепло и уютно.. </a:t>
            </a:r>
            <a:endParaRPr lang="ru-RU" sz="2700" b="0" i="1" dirty="0">
              <a:solidFill>
                <a:srgbClr val="7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8602" y="2907608"/>
            <a:ext cx="3429000" cy="1409680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pPr algn="ctr"/>
            <a:r>
              <a:rPr lang="ru-RU" sz="2400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всех персонажей свой мир вещей, </a:t>
            </a:r>
          </a:p>
          <a:p>
            <a:pPr algn="ctr"/>
            <a:r>
              <a:rPr lang="ru-RU" sz="2400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и орудия труда разные. </a:t>
            </a:r>
            <a:endParaRPr lang="ru-RU" sz="24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4" descr="Маленькая бабочка на аву вконтакте, одноклассники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066" y="2503584"/>
            <a:ext cx="952500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www.russia-today.ru/old/archive/2002/no_15/pict/komi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736304" cy="2890222"/>
          </a:xfrm>
          <a:prstGeom prst="rect">
            <a:avLst/>
          </a:prstGeom>
          <a:noFill/>
          <a:ln w="38100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www.amfr.ru/site_media/media/images/92bc6bea-e072-4acf-842d-404a3c49263d_800x6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" t="2736" r="4520"/>
          <a:stretch/>
        </p:blipFill>
        <p:spPr bwMode="auto">
          <a:xfrm>
            <a:off x="6337209" y="188640"/>
            <a:ext cx="2664297" cy="2859612"/>
          </a:xfrm>
          <a:prstGeom prst="rect">
            <a:avLst/>
          </a:prstGeom>
          <a:noFill/>
          <a:ln w="38100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://www.finnougoria.ru/upload/iblock/20a/ZP_442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" t="5981" b="4354"/>
          <a:stretch/>
        </p:blipFill>
        <p:spPr bwMode="auto">
          <a:xfrm>
            <a:off x="6876256" y="3356991"/>
            <a:ext cx="2125250" cy="2808313"/>
          </a:xfrm>
          <a:prstGeom prst="rect">
            <a:avLst/>
          </a:prstGeom>
          <a:noFill/>
          <a:ln w="38100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https://im3-tub-ru.yandex.net/i?id=925227f73f57476d0cb85de78d7dea7d&amp;n=33&amp;h=215&amp;w=28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80" y="4317288"/>
            <a:ext cx="2162509" cy="1620000"/>
          </a:xfrm>
          <a:prstGeom prst="rect">
            <a:avLst/>
          </a:prstGeom>
          <a:noFill/>
          <a:ln w="38100">
            <a:solidFill>
              <a:srgbClr val="7A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9602" y="5714818"/>
            <a:ext cx="1044000" cy="9722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3712" y="5711693"/>
            <a:ext cx="1044000" cy="9722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4520" y="5711693"/>
            <a:ext cx="1044000" cy="972273"/>
          </a:xfrm>
          <a:prstGeom prst="rect">
            <a:avLst/>
          </a:prstGeom>
        </p:spPr>
      </p:pic>
      <p:pic>
        <p:nvPicPr>
          <p:cNvPr id="15" name="Picture 2" descr="http://i87.photobucket.com/albums/k146/prin_01/P4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97789" y="2671257"/>
            <a:ext cx="848196" cy="157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mmgp.ru.virtualrm.spb.ru/files/images/%20%D0%BE%D0%BB%D0%B5%D0%BD%D1%8F%D0%BC%D0%B8.%20%D0%98%D0%B7%20%D1%81%D0%B5%D1%80%D0%B8%D0%B8%20%C2%AB%D0%98%D0%B6%D0%BC%D0%BE-%D0%BA%D0%BE%D0%BB%D0%B2%D0%B8%D0%BD%D1%81%D0%BA%D0%B8%D0%B9%20%D1%8D%D0%BF%D0%BE%D1%81%C2%BB.%20198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125" y="3439153"/>
            <a:ext cx="2859608" cy="1993906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https://im3-tub-ru.yandex.net/i?id=d7343d63ff1979d458f2186b1b0ae911&amp;n=33&amp;h=215&amp;w=28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5" t="6511" r="8641"/>
          <a:stretch/>
        </p:blipFill>
        <p:spPr bwMode="auto">
          <a:xfrm>
            <a:off x="2280734" y="4843150"/>
            <a:ext cx="1930797" cy="1656000"/>
          </a:xfrm>
          <a:prstGeom prst="rect">
            <a:avLst/>
          </a:prstGeom>
          <a:noFill/>
          <a:ln w="38100">
            <a:solidFill>
              <a:srgbClr val="7A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87.photobucket.com/albums/k146/prin_01/P4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928" y="2671257"/>
            <a:ext cx="814011" cy="174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2412" y="1797076"/>
            <a:ext cx="3812014" cy="1800200"/>
          </a:xfrm>
        </p:spPr>
        <p:txBody>
          <a:bodyPr>
            <a:noAutofit/>
          </a:bodyPr>
          <a:lstStyle/>
          <a:p>
            <a:pPr algn="ctr"/>
            <a:r>
              <a:rPr lang="ru-RU" sz="2800" b="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Зимой дети катаются </a:t>
            </a:r>
            <a:br>
              <a:rPr lang="ru-RU" sz="2800" b="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санках, лыжах и </a:t>
            </a:r>
            <a:br>
              <a:rPr lang="ru-RU" sz="2800" b="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коньках на прудах. </a:t>
            </a:r>
            <a:br>
              <a:rPr lang="ru-RU" sz="2800" b="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снег в сказках </a:t>
            </a:r>
            <a:br>
              <a:rPr lang="ru-RU" sz="2800" b="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называют – </a:t>
            </a:r>
            <a:r>
              <a:rPr lang="ru-RU" sz="2800" b="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лым</a:t>
            </a:r>
            <a:r>
              <a:rPr lang="ru-RU" sz="2800" b="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b="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 cstate="print"/>
          <a:srcRect l="11920" r="11920" b="10227"/>
          <a:stretch/>
        </p:blipFill>
        <p:spPr bwMode="auto">
          <a:xfrm>
            <a:off x="539552" y="1415980"/>
            <a:ext cx="3382144" cy="4104456"/>
          </a:xfrm>
          <a:prstGeom prst="round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0242" name="Picture 2" descr="http://s017.radikal.ru/i405/1312/41/a107f2f2047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73" y="260768"/>
            <a:ext cx="746847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im3-tub-ru.yandex.net/i?id=bb5ea3c777c4d30475babe8a5925cf44&amp;n=33&amp;h=215&amp;w=3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912" y="3854163"/>
            <a:ext cx="3270270" cy="2335908"/>
          </a:xfrm>
          <a:prstGeom prst="roundRect">
            <a:avLst/>
          </a:prstGeom>
          <a:noFill/>
          <a:ln w="38100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rs717.pbsrc.com/albums/ww173/prestonjjrtr/Christmas/Smileys%20Christmas/720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7232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s21.postimg.org/aoyluln4n/0_c1347_355ae1ed_L.gif"/>
          <p:cNvPicPr>
            <a:picLocks noChangeAspect="1" noChangeArrowheads="1" noCrop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24" y="5570067"/>
            <a:ext cx="5070307" cy="117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43878"/>
            <a:ext cx="5915000" cy="7326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7A0000"/>
                </a:solidFill>
                <a:latin typeface="Monotype Corsiva" panose="03010101010201010101" pitchFamily="66" charset="0"/>
              </a:rPr>
              <a:t>Почитай!  Будет интересно!</a:t>
            </a:r>
            <a:endParaRPr lang="ru-RU" b="1" dirty="0">
              <a:solidFill>
                <a:srgbClr val="7A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266" name="Picture 2" descr="C:\Users\Света\Desktop\сказки коми\картинки к сказкам\pera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371" y="873768"/>
            <a:ext cx="2154585" cy="2707033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11270" name="Picture 6" descr="C:\Users\Света\Desktop\сказки коми\картинки к сказкам\pera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4230" y="867743"/>
            <a:ext cx="2160239" cy="2766447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11267" name="Picture 3" descr="C:\Users\Света\Desktop\сказки коми\картинки к сказкам\pera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1494" y="3868615"/>
            <a:ext cx="2088000" cy="2769000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11268" name="Picture 4" descr="C:\Users\Света\Desktop\сказки коми\картинки к сказкам\pera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8753" y="873768"/>
            <a:ext cx="2160000" cy="2707033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11269" name="Picture 5" descr="C:\Users\Света\Desktop\сказки коми\картинки к сказкам\pera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05767" y="3868614"/>
            <a:ext cx="2159228" cy="2769001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11271" name="Picture 7" descr="C:\Users\Света\Desktop\сказки коми\картинки к сказкам\skazki-naroda-kom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14627" y="3891264"/>
            <a:ext cx="2232248" cy="2736304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22530" name="Picture 2" descr="http://i87.photobucket.com/albums/k146/prin_01/P4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751" y="320040"/>
            <a:ext cx="1282105" cy="274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img7.hostingpics.net/pics/117352floatis_tiram__9_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8" y="3978333"/>
            <a:ext cx="1546134" cy="283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5629/40434226.216/0_a8e0a_fa08b14_L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1" y="90808"/>
            <a:ext cx="9525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593" y="337427"/>
            <a:ext cx="7560840" cy="5688633"/>
          </a:xfrm>
        </p:spPr>
        <p:txBody>
          <a:bodyPr>
            <a:normAutofit fontScale="90000"/>
          </a:bodyPr>
          <a:lstStyle/>
          <a:p>
            <a:pPr lvl="0"/>
            <a: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u="sng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100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31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Как </a:t>
            </a: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 коми народ тайгу?  </a:t>
            </a:r>
            <a:r>
              <a:rPr lang="ru-RU" sz="2000" i="1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Парма</a:t>
            </a:r>
            <a:r>
              <a:rPr lang="ru-RU" sz="2000" i="1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Как </a:t>
            </a: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переводится с коми языка слово ОШ? </a:t>
            </a:r>
            <a:r>
              <a:rPr lang="ru-RU" sz="2000" i="1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</a:t>
            </a:r>
            <a:r>
              <a:rPr lang="ru-RU" sz="2000" i="1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Если </a:t>
            </a: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затрудняются ответить, </a:t>
            </a:r>
            <a: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</a:t>
            </a:r>
            <a:b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загадывает   загадку</a:t>
            </a: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Хозяин </a:t>
            </a: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лесной, просыпается весной,</a:t>
            </a:r>
            <a:b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зимой под вьюжный вой,</a:t>
            </a:r>
            <a:b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Спит в избушке снеговой.   </a:t>
            </a:r>
            <a:r>
              <a:rPr lang="ru-RU" sz="2000" i="1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</a:t>
            </a:r>
            <a:r>
              <a:rPr lang="ru-RU" sz="2000" i="1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Как </a:t>
            </a: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 коми называет лешего?  </a:t>
            </a:r>
            <a:r>
              <a:rPr lang="ru-RU" sz="2000" i="1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Вöрса</a:t>
            </a:r>
            <a:r>
              <a:rPr lang="ru-RU" sz="2000" i="1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Отгадайте </a:t>
            </a: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загадку:</a:t>
            </a:r>
            <a:b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заботясь о погоде, </a:t>
            </a:r>
            <a:b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сарафане белом ходит,</a:t>
            </a:r>
            <a:b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 один из теплых дней,</a:t>
            </a:r>
            <a:b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 сережки дарит ей.   </a:t>
            </a:r>
            <a:r>
              <a:rPr lang="ru-RU" sz="2000" i="1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Береза</a:t>
            </a:r>
            <a:r>
              <a:rPr lang="ru-RU" sz="2000" i="1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(Это </a:t>
            </a: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 не боится морозов, может жить даже на </a:t>
            </a:r>
            <a: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вечной  мерзлоте</a:t>
            </a: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Самое распространенное дерево в </a:t>
            </a:r>
            <a: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нашей  республике).</a:t>
            </a: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каким </a:t>
            </a:r>
            <a: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самым сильным героем </a:t>
            </a: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 легенды </a:t>
            </a:r>
            <a: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</a:t>
            </a:r>
            <a:b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знакомы?    </a:t>
            </a:r>
            <a:r>
              <a:rPr lang="ru-RU" sz="2000" i="1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Пера богатырь</a:t>
            </a:r>
            <a:r>
              <a:rPr lang="ru-RU" sz="2000" i="1" dirty="0" smtClean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7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7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6669360"/>
            <a:ext cx="7239000" cy="188640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515655"/>
            <a:ext cx="3333750" cy="3248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9009" y="99509"/>
            <a:ext cx="8743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>
                <a:solidFill>
                  <a:srgbClr val="000099"/>
                </a:solidFill>
                <a:latin typeface="Monotype Corsiva" panose="03010101010201010101" pitchFamily="66" charset="0"/>
                <a:ea typeface="+mj-ea"/>
                <a:cs typeface="+mj-cs"/>
              </a:rPr>
              <a:t>После </a:t>
            </a:r>
            <a:r>
              <a:rPr lang="ru-RU" sz="3200" b="1" u="sng" dirty="0" smtClean="0">
                <a:solidFill>
                  <a:srgbClr val="000099"/>
                </a:solidFill>
                <a:latin typeface="Monotype Corsiva" panose="03010101010201010101" pitchFamily="66" charset="0"/>
                <a:ea typeface="+mj-ea"/>
                <a:cs typeface="+mj-cs"/>
              </a:rPr>
              <a:t>чтения </a:t>
            </a:r>
            <a:r>
              <a:rPr lang="ru-RU" sz="3200" b="1" u="sng" dirty="0">
                <a:solidFill>
                  <a:srgbClr val="000099"/>
                </a:solidFill>
                <a:latin typeface="Monotype Corsiva" panose="03010101010201010101" pitchFamily="66" charset="0"/>
                <a:ea typeface="+mj-ea"/>
                <a:cs typeface="+mj-cs"/>
              </a:rPr>
              <a:t>сказок детям можно задать вопросы</a:t>
            </a:r>
            <a:r>
              <a:rPr lang="ru-RU" sz="3200" b="1" u="sng" dirty="0" smtClean="0">
                <a:solidFill>
                  <a:srgbClr val="000099"/>
                </a:solidFill>
                <a:latin typeface="Monotype Corsiva" panose="03010101010201010101" pitchFamily="66" charset="0"/>
                <a:ea typeface="+mj-ea"/>
                <a:cs typeface="+mj-cs"/>
              </a:rPr>
              <a:t>:</a:t>
            </a:r>
            <a:endParaRPr lang="ru-RU" sz="3200" dirty="0"/>
          </a:p>
        </p:txBody>
      </p:sp>
      <p:pic>
        <p:nvPicPr>
          <p:cNvPr id="1026" name="Picture 2" descr="http://mari-obereg.narod.ru/new_news/symbol/mari-orna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870" y="658155"/>
            <a:ext cx="2762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stpetersuniversity.org/images/graphics-book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25905"/>
            <a:ext cx="1651273" cy="142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3593" y="5841344"/>
            <a:ext cx="5632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ожно провести викторины, обыгрывание сказок, театрализованные представления, КВН и т.д.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4" descr="http://dkhshmga.muzkult.ru/img/upload/2832/image_image_1116914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159" y="1434914"/>
            <a:ext cx="1215671" cy="145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liubavyshka.ru/_ph/27/1/206353508.jp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3140968"/>
            <a:ext cx="1020180" cy="125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603" y="4221088"/>
            <a:ext cx="6851725" cy="252028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700" i="1" dirty="0" smtClean="0">
                <a:solidFill>
                  <a:srgbClr val="7A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Источники презентации: </a:t>
            </a:r>
            <a:br>
              <a:rPr lang="ru-RU" sz="2700" i="1" dirty="0" smtClean="0">
                <a:solidFill>
                  <a:srgbClr val="7A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0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КОМИ </a:t>
            </a:r>
            <a:r>
              <a:rPr lang="ru-RU" b="0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НАРОДНЫЕ СКАЗКИ © Коми </a:t>
            </a:r>
            <a:r>
              <a:rPr lang="ru-RU" b="0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книжное издательство</a:t>
            </a:r>
            <a:r>
              <a:rPr lang="ru-RU" b="0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b="0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0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0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Сыктывкар</a:t>
            </a:r>
            <a:r>
              <a:rPr lang="ru-RU" b="0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Дом печати. 1975 год</a:t>
            </a:r>
            <a:r>
              <a:rPr lang="ru-RU" b="0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b="0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0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«Сборник</a:t>
            </a:r>
            <a:r>
              <a:rPr lang="ru-RU" b="0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сказок народа Коми»; Сыктывкар, 2009 г</a:t>
            </a:r>
            <a:br>
              <a:rPr lang="ru-RU" b="0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0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http</a:t>
            </a:r>
            <a:r>
              <a:rPr lang="ru-RU" b="0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://</a:t>
            </a:r>
            <a:r>
              <a:rPr lang="ru-RU" b="0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fabelo.ru/wp-content/uploads/2010/03/400px-  Coat_of_Arms_of_the_Komi_Republic.svg</a:t>
            </a:r>
            <a:r>
              <a:rPr lang="ru-RU" b="0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_.png</a:t>
            </a:r>
            <a:br>
              <a:rPr lang="ru-RU" b="0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0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b="0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http</a:t>
            </a:r>
            <a:r>
              <a:rPr lang="ru-RU" b="0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://l-skazki.ru</a:t>
            </a:r>
            <a:br>
              <a:rPr lang="ru-RU" b="0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0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b="0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b="0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</a:t>
            </a:r>
            <a:r>
              <a:rPr lang="en-US" b="0" i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://skazkoved.ru/index.php?fid=1&amp;sid=87</a:t>
            </a:r>
            <a:r>
              <a:rPr lang="ru-RU" sz="1800" b="0" dirty="0">
                <a:solidFill>
                  <a:srgbClr val="000099"/>
                </a:solidFill>
                <a:ea typeface="+mn-ea"/>
                <a:cs typeface="+mn-cs"/>
              </a:rPr>
              <a:t/>
            </a:r>
            <a:br>
              <a:rPr lang="ru-RU" sz="1800" b="0" dirty="0">
                <a:solidFill>
                  <a:srgbClr val="000099"/>
                </a:solidFill>
                <a:ea typeface="+mn-ea"/>
                <a:cs typeface="+mn-cs"/>
              </a:rPr>
            </a:br>
            <a:endParaRPr lang="ru-RU" sz="1400" b="0" dirty="0">
              <a:ln w="0"/>
              <a:solidFill>
                <a:srgbClr val="0000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Савченко Светлана Геннадьевн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993" y="1915250"/>
            <a:ext cx="3510280" cy="24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http://i015.radikal.ru/0803/8f/00dcb3cd83b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73" y="880293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015.radikal.ru/0803/8f/00dcb3cd83b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044895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015.radikal.ru/0803/8f/00dcb3cd83b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4981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dkhshmga.muzkult.ru/img/upload/2832/image_image_1116914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226" y="2073841"/>
            <a:ext cx="2016224" cy="241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siliconvalleyvcfirms.com/imagelib/56afcd5b0639d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69" y="20293"/>
            <a:ext cx="1942331" cy="189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80962" y="465827"/>
            <a:ext cx="5912343" cy="1257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676775" algn="l"/>
              </a:tabLst>
            </a:pP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Среди выдающихся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коми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сказителей и сказочников можно назвать Е. В. Ануфриева И. Ф. Быкова Г. Н. Валеев А. А.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Габов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И. И.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Игушев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У. Ф. Калистратова М. В.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Пархачева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 А.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Шуктомова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Д.Ф. </a:t>
            </a:r>
            <a:r>
              <a:rPr lang="ru-RU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Щанов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Е.П. Щербакова. </a:t>
            </a:r>
            <a:endParaRPr lang="ru-RU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2527" y="3375002"/>
            <a:ext cx="1044000" cy="9722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448" y="3330149"/>
            <a:ext cx="1044000" cy="9722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60" y="3330149"/>
            <a:ext cx="1044000" cy="9722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307" y="5769095"/>
            <a:ext cx="1044000" cy="9722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2328" y="5769095"/>
            <a:ext cx="1044000" cy="9722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4262" y="5769095"/>
            <a:ext cx="1044000" cy="97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4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692696"/>
            <a:ext cx="6864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 народом мы вправе гордиться!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3811" y="2193554"/>
            <a:ext cx="7140481" cy="830997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/>
            </a:prstTxWarp>
            <a:spAutoFit/>
            <a:scene3d>
              <a:camera prst="perspectiveLef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ru-RU" sz="4800" b="1" i="1" dirty="0" smtClean="0">
                <a:ln w="22225">
                  <a:solidFill>
                    <a:srgbClr val="3399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СПАСИБО   ЗА   ВНИМАНИЕ !</a:t>
            </a:r>
            <a:endParaRPr lang="ru-RU" sz="4800" b="1" i="1" dirty="0">
              <a:ln w="22225">
                <a:solidFill>
                  <a:srgbClr val="3399FF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218" name="Picture 2" descr="http://www.playcast.ru/uploads/2015/04/27/1335220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81" y="334496"/>
            <a:ext cx="379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playcast.ru/uploads/2015/04/27/1335220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582" y="334496"/>
            <a:ext cx="379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1.bp.blogspot.com/-jG4bnD6unGI/UwSNfGDf29I/AAAAAAAAA_8/RgQwB_yfvzg/s1600/Fig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902" y="2971469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Маленькая бабочка на аву вконтакте, одноклассник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" y="82258"/>
            <a:ext cx="1300526" cy="101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static.wixstatic.com/media/f0f168_7b572baaf59f44e5a82a07ee3ff5c376.gif_srz_218_206_85_22_0.50_1.20_0.00_gif_srz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01" y="3884899"/>
            <a:ext cx="2189090" cy="109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://static.wixstatic.com/media/f0f168_7b572baaf59f44e5a82a07ee3ff5c376.gif_srz_218_206_85_22_0.50_1.20_0.00_gif_srz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11" y="4776263"/>
            <a:ext cx="1905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http://static.wixstatic.com/media/f0f168_7b572baaf59f44e5a82a07ee3ff5c376.gif_srz_218_206_85_22_0.50_1.20_0.00_gif_srz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555" y="3666216"/>
            <a:ext cx="1905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6" name="Picture 14" descr="http://static.wixstatic.com/media/f0f168_7b572baaf59f44e5a82a07ee3ff5c376.gif_srz_218_206_85_22_0.50_1.20_0.00_gif_srz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37" y="4360756"/>
            <a:ext cx="2469325" cy="132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16" descr="http://smayli.ru/data/smiles/liniia-121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725" y="5697508"/>
            <a:ext cx="5760000" cy="116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http://cs320731.vk.me/v320731074/47e3/agkTRnN4aO8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" t="8439" r="8500"/>
          <a:stretch/>
        </p:blipFill>
        <p:spPr bwMode="auto">
          <a:xfrm>
            <a:off x="3071055" y="3089103"/>
            <a:ext cx="3133725" cy="2066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6" descr="http://static.wixstatic.com/media/f0f168_7b572baaf59f44e5a82a07ee3ff5c376.gif_srz_218_206_85_22_0.50_1.20_0.00_gif_srz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37" y="3251544"/>
            <a:ext cx="2189090" cy="109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static.wixstatic.com/media/f0f168_7b572baaf59f44e5a82a07ee3ff5c376.gif_srz_218_206_85_22_0.50_1.20_0.00_gif_srz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719" y="2790354"/>
            <a:ext cx="2189090" cy="109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static.wixstatic.com/media/f0f168_7b572baaf59f44e5a82a07ee3ff5c376.gif_srz_218_206_85_22_0.50_1.20_0.00_gif_srz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72" y="4839398"/>
            <a:ext cx="2189090" cy="109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227687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7" descr="C:\Documents and Settings\User\Рабочий стол\снежинки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038038" y="4430525"/>
            <a:ext cx="3371205" cy="93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675" y="930415"/>
            <a:ext cx="4499238" cy="5084505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" t="15700" r="2594" b="7762"/>
          <a:stretch>
            <a:fillRect/>
          </a:stretch>
        </p:blipFill>
        <p:spPr bwMode="auto">
          <a:xfrm>
            <a:off x="179387" y="104774"/>
            <a:ext cx="1495515" cy="182088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5898"/>
            <a:ext cx="941388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796" y="3617673"/>
            <a:ext cx="952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902" y="3504650"/>
            <a:ext cx="96996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284" y="5225515"/>
            <a:ext cx="1115946" cy="149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341" y="4998966"/>
            <a:ext cx="1111319" cy="145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126" y="5225515"/>
            <a:ext cx="1152687" cy="135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2">
            <a:lum bright="-1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89" y="2164913"/>
            <a:ext cx="1028236" cy="143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765" y="558355"/>
            <a:ext cx="1026183" cy="148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>
            <a:off x="8064948" y="346794"/>
            <a:ext cx="938865" cy="3371380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564" y="346794"/>
            <a:ext cx="1076329" cy="146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http://i59.fastpic.ru/big/2013/1221/06/a35d46b3262bbee8acb7fcc9db19cc06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7" t="11953" r="15511" b="8360"/>
          <a:stretch/>
        </p:blipFill>
        <p:spPr bwMode="auto">
          <a:xfrm>
            <a:off x="7267900" y="4998966"/>
            <a:ext cx="1594095" cy="1518185"/>
          </a:xfrm>
          <a:prstGeom prst="round2Same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abload.de/img/forumgazelhareketligiuoso1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33650" y="-224221"/>
            <a:ext cx="1349270" cy="224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abload.de/img/forumgazelhareketligiuoso1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84015" y="3211547"/>
            <a:ext cx="1349270" cy="217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403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175" y="594711"/>
            <a:ext cx="8229600" cy="1229667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C0066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Сказка - </a:t>
            </a:r>
            <a:r>
              <a:rPr lang="ru-RU" sz="2200" dirty="0">
                <a:solidFill>
                  <a:srgbClr val="660033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древнейший жанр устного народно </a:t>
            </a:r>
            <a:r>
              <a:rPr lang="ru-RU" sz="2200" dirty="0" smtClean="0">
                <a:solidFill>
                  <a:srgbClr val="660033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– поэтического творчества</a:t>
            </a:r>
            <a:r>
              <a:rPr lang="ru-RU" sz="2200" dirty="0">
                <a:solidFill>
                  <a:srgbClr val="660033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эпическое, преимущественно </a:t>
            </a:r>
            <a:r>
              <a:rPr lang="ru-RU" sz="2200" dirty="0" smtClean="0">
                <a:solidFill>
                  <a:srgbClr val="660033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прозаическое, произведение </a:t>
            </a:r>
            <a:r>
              <a:rPr lang="ru-RU" sz="2200" dirty="0">
                <a:solidFill>
                  <a:srgbClr val="660033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волшебного, авантюрного или бытового характера. </a:t>
            </a:r>
            <a:endParaRPr lang="ru-RU" sz="2200" dirty="0">
              <a:solidFill>
                <a:srgbClr val="660033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720696"/>
            <a:ext cx="8820472" cy="5137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125"/>
              </a:spcBef>
              <a:spcAft>
                <a:spcPts val="1125"/>
              </a:spcAft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Сказки 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один из наиболее распространенных жанров в фольклоре </a:t>
            </a:r>
            <a:r>
              <a:rPr lang="ru-RU" sz="16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коми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Главными героями сказок являются: простые люди, выходцы из нарда, обладающие смелостью, решительностью и добротой. Основной мотив сказок – добро и справедливость побеждают зло и неправду. Борьба бедняка с богачом всегда кончается победой бедняка. </a:t>
            </a:r>
            <a:endParaRPr lang="ru-RU" sz="1600" dirty="0" smtClean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125"/>
              </a:spcBef>
              <a:spcAft>
                <a:spcPts val="1125"/>
              </a:spcAft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Обитатели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лесной таежной полосы: 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медведь, лиса, заяц, </a:t>
            </a:r>
            <a:r>
              <a:rPr lang="ru-RU" sz="16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белка.                                                             Из 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домашних животных в сказках встречаются преимущественно те, </a:t>
            </a:r>
            <a:r>
              <a:rPr lang="ru-RU" sz="16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которые 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связаны с земледельческим хозяйством: козел, баран, конь. </a:t>
            </a:r>
            <a:r>
              <a:rPr lang="ru-RU" sz="16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из 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птиц наиболее часто в сказках упоминаются орел, петух, сорока, </a:t>
            </a:r>
            <a:r>
              <a:rPr lang="ru-RU" sz="16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воробей.</a:t>
            </a:r>
          </a:p>
          <a:p>
            <a:pPr marL="285750" indent="-285750">
              <a:spcBef>
                <a:spcPts val="1125"/>
              </a:spcBef>
              <a:spcAft>
                <a:spcPts val="1125"/>
              </a:spcAft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Популярными героями волшебных сказок являются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ru-RU" sz="16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ЯГ-МОРТ 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страшилище мужского пола, и злая колдунья БАБА-ЯГА, </a:t>
            </a:r>
            <a:r>
              <a:rPr lang="ru-RU" sz="16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ЛЕШИЙ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частый герой сказок – ДОМОВОЙ. </a:t>
            </a:r>
            <a:endParaRPr lang="ru-RU" sz="1600" dirty="0" smtClean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Бытовые сказки 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Эти сказки </a:t>
            </a:r>
            <a:r>
              <a:rPr lang="ru-RU" sz="16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коми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 многом обязаны своим появлением волшебным сказкам. Они возникают гораздо позже других типов сказок, поэтому отличаются минимумом волшебства и максимумом хитроумных сюжетных ходов. В сказках редко разговаривают животные. Вместо превращений, которые характерны для волшебных сказок, происходит постоянное переодевание героя, более реальное изменение его облика. Основными приёмами преодоления козней противника в сказках становятся хитрость и ловкость героя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://player.myshared.ru/6/603130/data/images/img6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" t="2690" r="5501" b="5838"/>
          <a:stretch/>
        </p:blipFill>
        <p:spPr bwMode="auto">
          <a:xfrm>
            <a:off x="7164288" y="2780928"/>
            <a:ext cx="1800200" cy="2448272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60040" y="116632"/>
            <a:ext cx="8229600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smtClean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любимые сказки Коми</a:t>
            </a:r>
            <a:endParaRPr lang="ru-RU" b="1" i="1" dirty="0">
              <a:ln w="22225">
                <a:solidFill>
                  <a:srgbClr val="FF0066"/>
                </a:solidFill>
                <a:prstDash val="solid"/>
              </a:ln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s21.postimg.org/aoyluln4n/0_c1347_355ae1ed_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83422"/>
            <a:ext cx="3276364" cy="52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graphics.desivalley.com/wp-content/uploads/2010/09/pink-profile-12.gif"/>
          <p:cNvPicPr>
            <a:picLocks noChangeAspect="1" noChangeArrowheads="1" noCrop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295" y="4849161"/>
            <a:ext cx="3808055" cy="38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://cs9796.vk.me/g23799122/a_2584ad25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00" r="3000" b="5501"/>
          <a:stretch/>
        </p:blipFill>
        <p:spPr bwMode="auto">
          <a:xfrm>
            <a:off x="130145" y="96438"/>
            <a:ext cx="859790" cy="827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://cs9796.vk.me/g23799122/a_2584ad25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00" r="3000" b="5501"/>
          <a:stretch/>
        </p:blipFill>
        <p:spPr bwMode="auto">
          <a:xfrm>
            <a:off x="8104698" y="91896"/>
            <a:ext cx="859790" cy="827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://cs9796.vk.me/g23799122/a_2584ad25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00" r="3000" b="5501"/>
          <a:stretch/>
        </p:blipFill>
        <p:spPr bwMode="auto">
          <a:xfrm>
            <a:off x="8156628" y="5490068"/>
            <a:ext cx="859790" cy="827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734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5816" y="136830"/>
            <a:ext cx="6048672" cy="49685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u="sng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коми сказок</a:t>
            </a:r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/>
              <a:t> </a:t>
            </a:r>
            <a:br>
              <a:rPr lang="ru-RU" sz="2800" dirty="0" smtClean="0"/>
            </a:br>
            <a:r>
              <a:rPr lang="ru-RU" sz="2700" i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 коми народа имеют глубокие корни, что ярко выражено в языке, фольклоре, прикладном искусстве. Фольклор коми дает представление об основных этических и моральных нормах народа. Большое значение он имеет в воспитании детей и их социализации. </a:t>
            </a:r>
            <a:br>
              <a:rPr lang="ru-RU" sz="2700" i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Легенды и сказания помогают постигать не только историю своего народа, но и секреты мышления, многовековые сокровенные чаяния народа.</a:t>
            </a:r>
            <a:endParaRPr lang="ru-RU" sz="2700" i="1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D:\сырое\коми\люди\народное гулянье деревня Усть цильма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066" y="4074049"/>
            <a:ext cx="3218226" cy="2414216"/>
          </a:xfrm>
          <a:prstGeom prst="rect">
            <a:avLst/>
          </a:prstGeom>
          <a:ln>
            <a:noFill/>
          </a:ln>
          <a:effectLst>
            <a:glow rad="101600">
              <a:srgbClr val="FFFF00">
                <a:alpha val="6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" name="Рисунок 3" descr="http://thumbs.dreamstime.com/z/escrita-do-livro-velho-com-pena-923127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0"/>
          <a:stretch/>
        </p:blipFill>
        <p:spPr bwMode="auto">
          <a:xfrm flipH="1">
            <a:off x="483314" y="412238"/>
            <a:ext cx="2304474" cy="28997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https://img-fotki.yandex.ru/get/3708/200418627.d4/0_14abc4_e353a625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18138" y="4941168"/>
            <a:ext cx="2256345" cy="177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img1.liveinternet.ru/images/attach/b/4/113/881/113881665_863b286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99" y="265943"/>
            <a:ext cx="2381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http://cs9796.vk.me/g23799122/a_2584ad25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00" r="3000" b="5501"/>
          <a:stretch/>
        </p:blipFill>
        <p:spPr bwMode="auto">
          <a:xfrm>
            <a:off x="5705749" y="5709763"/>
            <a:ext cx="859790" cy="827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://cs9796.vk.me/g23799122/a_2584ad25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00" r="3000" b="5501"/>
          <a:stretch/>
        </p:blipFill>
        <p:spPr bwMode="auto">
          <a:xfrm>
            <a:off x="4940933" y="5709763"/>
            <a:ext cx="859790" cy="827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://cs9796.vk.me/g23799122/a_2584ad25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00" r="3000" b="5501"/>
          <a:stretch/>
        </p:blipFill>
        <p:spPr bwMode="auto">
          <a:xfrm>
            <a:off x="4158086" y="5709763"/>
            <a:ext cx="859790" cy="827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://cs9796.vk.me/g23799122/a_2584ad25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00" r="3000" b="5501"/>
          <a:stretch/>
        </p:blipFill>
        <p:spPr bwMode="auto">
          <a:xfrm>
            <a:off x="3393270" y="5710745"/>
            <a:ext cx="859790" cy="827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://cs9796.vk.me/g23799122/a_2584ad25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00" r="3000" b="5501"/>
          <a:stretch/>
        </p:blipFill>
        <p:spPr bwMode="auto">
          <a:xfrm>
            <a:off x="6393622" y="5663883"/>
            <a:ext cx="859790" cy="827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2" descr="http://img1.liveinternet.ru/images/attach/b/4/113/881/113881665_863b286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633" y="265943"/>
            <a:ext cx="1870818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1.liveinternet.ru/images/attach/b/4/113/881/113881665_863b286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2" y="3065581"/>
            <a:ext cx="2381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1.liveinternet.ru/images/attach/b/4/113/881/113881665_863b286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234" y="2992436"/>
            <a:ext cx="2381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rgbClr val="00FF00"/>
            </a:gs>
            <a:gs pos="96175">
              <a:srgbClr val="FF66FF"/>
            </a:gs>
            <a:gs pos="48000">
              <a:srgbClr val="FFFF00"/>
            </a:gs>
            <a:gs pos="84000">
              <a:srgbClr val="FF99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а\Desktop\сказки коми\komi_priroda_0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22990" r="22990"/>
          <a:stretch>
            <a:fillRect/>
          </a:stretch>
        </p:blipFill>
        <p:spPr bwMode="auto">
          <a:xfrm>
            <a:off x="232265" y="1613407"/>
            <a:ext cx="4196350" cy="4206240"/>
          </a:xfrm>
          <a:prstGeom prst="snip2DiagRect">
            <a:avLst/>
          </a:prstGeom>
          <a:noFill/>
          <a:ln w="38100">
            <a:solidFill>
              <a:srgbClr val="0000CC"/>
            </a:solidFill>
          </a:ln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451937" y="1268760"/>
            <a:ext cx="3670034" cy="3960440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Стареньким бабушкам очень нравится сидеть на лавочках и рассказывать сказки.  Всех бабушек в сказках зовут – </a:t>
            </a:r>
            <a:r>
              <a:rPr lang="ru-RU" sz="2800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ыджимам</a:t>
            </a:r>
            <a:r>
              <a:rPr lang="ru-RU" sz="2800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их сыновей – </a:t>
            </a:r>
            <a:r>
              <a:rPr lang="ru-RU" sz="2800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просни</a:t>
            </a:r>
            <a:r>
              <a:rPr lang="ru-RU" sz="2800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пи.</a:t>
            </a:r>
            <a:endParaRPr lang="ru-RU" sz="28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9478" y="332656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Очень много сказок знают старожилы, которые живут в деревнях и селах.</a:t>
            </a:r>
            <a:endParaRPr lang="ru-RU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://cs9796.vk.me/g23799122/a_2584ad25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00" r="3000" b="5501"/>
          <a:stretch/>
        </p:blipFill>
        <p:spPr bwMode="auto">
          <a:xfrm>
            <a:off x="5789872" y="5819647"/>
            <a:ext cx="859790" cy="827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://cs9796.vk.me/g23799122/a_2584ad25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00" r="3000" b="5501"/>
          <a:stretch/>
        </p:blipFill>
        <p:spPr bwMode="auto">
          <a:xfrm>
            <a:off x="6544730" y="5819648"/>
            <a:ext cx="859790" cy="827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://cs9796.vk.me/g23799122/a_2584ad25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00" r="3000" b="5501"/>
          <a:stretch/>
        </p:blipFill>
        <p:spPr bwMode="auto">
          <a:xfrm>
            <a:off x="7293689" y="5819648"/>
            <a:ext cx="859790" cy="827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://cs9796.vk.me/g23799122/a_2584ad25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00" r="3000" b="5501"/>
          <a:stretch/>
        </p:blipFill>
        <p:spPr bwMode="auto">
          <a:xfrm>
            <a:off x="8018317" y="5808273"/>
            <a:ext cx="859790" cy="827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http://cs9796.vk.me/g23799122/a_2584ad25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00" r="3000" b="5501"/>
          <a:stretch/>
        </p:blipFill>
        <p:spPr bwMode="auto">
          <a:xfrm>
            <a:off x="5789872" y="121676"/>
            <a:ext cx="859790" cy="827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http://cs9796.vk.me/g23799122/a_2584ad25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00" r="3000" b="5501"/>
          <a:stretch/>
        </p:blipFill>
        <p:spPr bwMode="auto">
          <a:xfrm>
            <a:off x="6544730" y="121676"/>
            <a:ext cx="859790" cy="827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http://cs9796.vk.me/g23799122/a_2584ad25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00" r="3000" b="5501"/>
          <a:stretch/>
        </p:blipFill>
        <p:spPr bwMode="auto">
          <a:xfrm>
            <a:off x="7293689" y="137599"/>
            <a:ext cx="859790" cy="827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http://cs9796.vk.me/g23799122/a_2584ad25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00" r="3000" b="5501"/>
          <a:stretch/>
        </p:blipFill>
        <p:spPr bwMode="auto">
          <a:xfrm>
            <a:off x="8028384" y="137318"/>
            <a:ext cx="859790" cy="827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http://cs9796.vk.me/g23799122/a_2584ad25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00" r="3000" b="5501"/>
          <a:stretch/>
        </p:blipFill>
        <p:spPr bwMode="auto">
          <a:xfrm>
            <a:off x="5022042" y="120330"/>
            <a:ext cx="859790" cy="827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http://cs9796.vk.me/g23799122/a_2584ad25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00" r="3000" b="5501"/>
          <a:stretch/>
        </p:blipFill>
        <p:spPr bwMode="auto">
          <a:xfrm>
            <a:off x="5022042" y="5808274"/>
            <a:ext cx="859790" cy="827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80112" y="1532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8" name="Picture 2" descr="http://www.gifs-paradise.com/animations/animated-gifs-floaties-12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001" y="1414855"/>
            <a:ext cx="1072970" cy="310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graphics.desivalley.com/wp-content/uploads/2010/09/pink-profile-1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44" y="5808274"/>
            <a:ext cx="4519766" cy="90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gifs-paradise.com/animations/animated-gifs-floaties-12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710" y="2865083"/>
            <a:ext cx="1072970" cy="310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499176" cy="288032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 край – богатый край!</a:t>
            </a:r>
            <a:b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 сказки почитай!</a:t>
            </a:r>
            <a:b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друг другу расскажи </a:t>
            </a:r>
            <a:b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картинки покажи!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</a:t>
            </a:r>
            <a:b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 коми сказки делятся на: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волшебные</a:t>
            </a:r>
            <a:r>
              <a:rPr lang="ru-RU" sz="1600" b="1" i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«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Марпида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царевна», «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морт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две сестры»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бытовые</a:t>
            </a:r>
            <a:r>
              <a:rPr lang="ru-RU" sz="16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«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ома», «33 жениха», «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еря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богатырь»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 животных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«Восьминогая собака», «Медвежьи няньки”, “Кошка с золотым хвостом”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«Мышь и сорока».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1568"/>
            <a:ext cx="2242592" cy="1951885"/>
          </a:xfrm>
          <a:prstGeom prst="round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6" name="Picture 3" descr="C:\Documents and Settings\User\Рабочий стол\дети коми.jpg"/>
          <p:cNvPicPr>
            <a:picLocks noChangeAspect="1" noChangeArrowheads="1"/>
          </p:cNvPicPr>
          <p:nvPr/>
        </p:nvPicPr>
        <p:blipFill rotWithShape="1">
          <a:blip r:embed="rId3"/>
          <a:srcRect l="17561" t="32084" r="17347" b="1047"/>
          <a:stretch/>
        </p:blipFill>
        <p:spPr bwMode="auto">
          <a:xfrm>
            <a:off x="4860032" y="3270048"/>
            <a:ext cx="3672408" cy="2830649"/>
          </a:xfrm>
          <a:prstGeom prst="round2SameRect">
            <a:avLst/>
          </a:prstGeom>
          <a:ln w="28575">
            <a:solidFill>
              <a:srgbClr val="0000CC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" name="Picture 2" descr="http://i12.beon.ru/10/0/2000010/42/72942242/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3790" y="3919881"/>
            <a:ext cx="3064741" cy="107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media.nazaccent.ru/cache/37/c6/37c638bb77167dd1603f527d3d1396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3" b="7810"/>
          <a:stretch/>
        </p:blipFill>
        <p:spPr bwMode="auto">
          <a:xfrm>
            <a:off x="148779" y="3515372"/>
            <a:ext cx="3613929" cy="2340000"/>
          </a:xfrm>
          <a:prstGeom prst="roundRect">
            <a:avLst/>
          </a:prstGeom>
          <a:noFill/>
          <a:ln w="38100">
            <a:solidFill>
              <a:srgbClr val="0000CC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http://cs9796.vk.me/g23799122/a_2584ad25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00" r="3000" b="5501"/>
          <a:stretch/>
        </p:blipFill>
        <p:spPr bwMode="auto">
          <a:xfrm>
            <a:off x="5712530" y="220627"/>
            <a:ext cx="1728000" cy="158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318" name="Picture 6" descr="http://img1.picmix.com/output/stamp/normal/2/8/3/6/226382_3f8d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30962"/>
            <a:ext cx="1981200" cy="291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12.beon.ru/10/0/2000010/42/72942242/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6030833"/>
            <a:ext cx="3309792" cy="82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425032"/>
            <a:ext cx="3528392" cy="1371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Живут лесные жители </a:t>
            </a:r>
            <a:br>
              <a:rPr lang="ru-RU" sz="27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лесной глуши. </a:t>
            </a:r>
            <a:br>
              <a:rPr lang="ru-RU" sz="27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Там, где водица темная </a:t>
            </a:r>
            <a:br>
              <a:rPr lang="ru-RU" sz="27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ни живой души. </a:t>
            </a:r>
            <a:endParaRPr lang="ru-RU" sz="27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70449" y="3454124"/>
            <a:ext cx="3888432" cy="1912563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тропочка извилиста,                           И дует ветерок,                                     А зверь в лесах все прячется И нет лесных дорог.</a:t>
            </a:r>
            <a:r>
              <a:rPr lang="ru-RU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23325" y="352805"/>
            <a:ext cx="3265792" cy="3265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99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88024" y="3454124"/>
            <a:ext cx="4125973" cy="27046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99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http://s21.postimg.org/aoyluln4n/0_c1347_355ae1ed_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87321"/>
            <a:ext cx="4680520" cy="108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s21.postimg.org/aoyluln4n/0_c1347_355ae1ed_L.gif"/>
          <p:cNvPicPr>
            <a:picLocks noChangeAspect="1" noChangeArrowheads="1" noCrop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93104"/>
            <a:ext cx="5070307" cy="117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49.beon.ru/28/86/1338628/13/62644813/69849770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4288" y="210832"/>
            <a:ext cx="203961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ftp.museum.ru/imgB.asp?6317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92" y="385418"/>
            <a:ext cx="3149113" cy="2243083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scene3d>
            <a:camera prst="perspectiveRight"/>
            <a:lightRig rig="threePt" dir="t"/>
          </a:scene3d>
        </p:spPr>
      </p:pic>
      <p:pic>
        <p:nvPicPr>
          <p:cNvPr id="7" name="Picture 2" descr="D:\моя папка\Мои рисунки\воркута\прир север\800x6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1999" y="385417"/>
            <a:ext cx="2962702" cy="2222347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  <a:extLst/>
        </p:spPr>
      </p:pic>
      <p:pic>
        <p:nvPicPr>
          <p:cNvPr id="8" name="Picture 4" descr="D:\моя папка\Мои рисунки\воркута\прир север\0_19ea9_8ec8b88_L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553" y="4232141"/>
            <a:ext cx="3028539" cy="2270393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Right"/>
            <a:lightRig rig="threePt" dir="t"/>
          </a:scene3d>
          <a:extLst/>
        </p:spPr>
      </p:pic>
      <p:pic>
        <p:nvPicPr>
          <p:cNvPr id="7172" name="Picture 4" descr="http://database.fru-gkh.com.ua/uploaded/statutory_documents/0_bdf41_d1b572fa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92" y="4826948"/>
            <a:ext cx="5713890" cy="159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59731" y="2684662"/>
            <a:ext cx="4824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Сказочные жители </a:t>
            </a:r>
            <a:r>
              <a:rPr lang="ru-RU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коми</a:t>
            </a:r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сказок </a:t>
            </a:r>
            <a:b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живут в избах, построенных </a:t>
            </a:r>
            <a:b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своими руками. Питаются </a:t>
            </a:r>
            <a:b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ягодами, грибами, охотятся на </a:t>
            </a:r>
            <a:b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дикого зверя и лесную дичь. </a:t>
            </a:r>
            <a:endParaRPr lang="ru-RU" sz="2400" dirty="0"/>
          </a:p>
        </p:txBody>
      </p:sp>
      <p:pic>
        <p:nvPicPr>
          <p:cNvPr id="7174" name="Picture 6" descr="http://www.playcast.ru/uploads/2015/04/27/1335220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970" y="191333"/>
            <a:ext cx="2315632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gifanimation.ru/images/pticy_new/bird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047" y="1233652"/>
            <a:ext cx="1853478" cy="1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gifanimation.ru/images/pticy_new/bird38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0434" y="2857592"/>
            <a:ext cx="1512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://gifanimation.ru/images/pticy_new/bird38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11" y="2930426"/>
            <a:ext cx="1674371" cy="119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1663</TotalTime>
  <Words>1307</Words>
  <Application>Microsoft Office PowerPoint</Application>
  <PresentationFormat>Экран (4:3)</PresentationFormat>
  <Paragraphs>110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Monotype Corsiva</vt:lpstr>
      <vt:lpstr>Times New Roman</vt:lpstr>
      <vt:lpstr>Wingdings</vt:lpstr>
      <vt:lpstr>Специальное оформление</vt:lpstr>
      <vt:lpstr>Богатый сказками - наш  Коми край.   </vt:lpstr>
      <vt:lpstr>Презентация PowerPoint</vt:lpstr>
      <vt:lpstr>Презентация PowerPoint</vt:lpstr>
      <vt:lpstr>Сказка - древнейший жанр устного народно – поэтического творчества, эпическое, преимущественно прозаическое, произведение волшебного, авантюрного или бытового характера. </vt:lpstr>
      <vt:lpstr>Особенности коми сказок   Традиции коми народа имеют глубокие корни, что ярко выражено в языке, фольклоре, прикладном искусстве. Фольклор коми дает представление об основных этических и моральных нормах народа. Большое значение он имеет в воспитании детей и их социализации.  Легенды и сказания помогают постигать не только историю своего народа, но и секреты мышления, многовековые сокровенные чаяния народа.</vt:lpstr>
      <vt:lpstr>Презентация PowerPoint</vt:lpstr>
      <vt:lpstr>Коми край – богатый край! Коми сказки почитай! Их друг другу расскажи  и картинки покажи!                                                                                                                                    Все  коми сказки делятся на:  волшебные – «Марпида – царевна», «Яг—морт», «Ёма и две сестры» бытовые – «Фома», «33 жениха», «Перя – богатырь» и про животных – «Восьминогая собака», «Медвежьи няньки”, “Кошка с золотым хвостом” , «Мышь и сорока».</vt:lpstr>
      <vt:lpstr> Живут лесные жители  Среди лесной глуши.  Там, где водица темная  И ни живой души. </vt:lpstr>
      <vt:lpstr>Презентация PowerPoint</vt:lpstr>
      <vt:lpstr>Презентация PowerPoint</vt:lpstr>
      <vt:lpstr>Презентация PowerPoint</vt:lpstr>
      <vt:lpstr>Богатыри </vt:lpstr>
      <vt:lpstr>Богатырь Йиркап</vt:lpstr>
      <vt:lpstr>Кудым – Ош – богатырь коми – пермяцкого эпоса</vt:lpstr>
      <vt:lpstr>Кокша-патыр – герой марийского эпоса  </vt:lpstr>
      <vt:lpstr>Немного о богатырях</vt:lpstr>
      <vt:lpstr>Коми народные сказки</vt:lpstr>
      <vt:lpstr>Кöрт  Айка     </vt:lpstr>
      <vt:lpstr>Лиса и заяц</vt:lpstr>
      <vt:lpstr>Ёма и две сестры</vt:lpstr>
      <vt:lpstr>Охотник и чукча</vt:lpstr>
      <vt:lpstr>Презентация PowerPoint</vt:lpstr>
      <vt:lpstr>Презентация PowerPoint</vt:lpstr>
      <vt:lpstr> В коми сказках все герои одеваются в  различную одежду. В ней удобно  ходить, бегать, прыгать даже  зимой тепло и уютно.. </vt:lpstr>
      <vt:lpstr>Зимой дети катаются  на санках, лыжах и  коньках на прудах.  А снег в сказках  называют – лым. </vt:lpstr>
      <vt:lpstr>Почитай!  Будет интересно!</vt:lpstr>
      <vt:lpstr>                              - Как называет коми народ тайгу?  (Парма) - Как переводится с коми языка слово ОШ? (Медведь)   ( Если дети затрудняются ответить, педагог      загадывает   загадку:                         Хозяин лесной, просыпается весной,                       А зимой под вьюжный вой,                       Спит в избушке снеговой.   (Медведь) - Как народ коми называет лешего?  (Вöрса) - Отгадайте загадку:                       Не заботясь о погоде,                        В сарафане белом ходит,                       А в один из теплых дней,                       Май сережки дарит ей.   (Береза)    (Это дерево не боится морозов, может жить даже на      вечной  мерзлоте. Самое распространенное дерево в      нашей  республике). –  С каким самым сильным героем коми легенды мы     знакомы?    (Пера богатырь) </vt:lpstr>
      <vt:lpstr>Источники презентации:  1. КОМИ НАРОДНЫЕ СКАЗКИ © Коми книжное издательство.      Сыктывкар, Дом печати. 1975 год. 2. «Сборник сказок народа Коми»; Сыктывкар, 2009 г 3. http://fabelo.ru/wp-content/uploads/2010/03/400px-  Coat_of_Arms_of_the_Komi_Republic.svg_.png 4. http://l-skazki.ru 5. http://skazkoved.ru/index.php?fid=1&amp;sid=87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Сказочный мир Республики коми.</dc:title>
  <dc:creator>Света</dc:creator>
  <cp:lastModifiedBy>Компьютер</cp:lastModifiedBy>
  <cp:revision>158</cp:revision>
  <dcterms:created xsi:type="dcterms:W3CDTF">2013-01-18T08:21:05Z</dcterms:created>
  <dcterms:modified xsi:type="dcterms:W3CDTF">2016-04-29T12:08:09Z</dcterms:modified>
</cp:coreProperties>
</file>